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2"/>
  </p:notesMasterIdLst>
  <p:handoutMasterIdLst>
    <p:handoutMasterId r:id="rId13"/>
  </p:handoutMasterIdLst>
  <p:sldIdLst>
    <p:sldId id="256" r:id="rId2"/>
    <p:sldId id="257" r:id="rId3"/>
    <p:sldId id="258" r:id="rId4"/>
    <p:sldId id="259" r:id="rId5"/>
    <p:sldId id="264" r:id="rId6"/>
    <p:sldId id="260" r:id="rId7"/>
    <p:sldId id="261" r:id="rId8"/>
    <p:sldId id="262" r:id="rId9"/>
    <p:sldId id="265" r:id="rId10"/>
    <p:sldId id="263" r:id="rId11"/>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87" d="100"/>
          <a:sy n="87" d="100"/>
        </p:scale>
        <p:origin x="-624" y="-4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s-MX"/>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Hoja1!$B$1</c:f>
              <c:strCache>
                <c:ptCount val="1"/>
                <c:pt idx="0">
                  <c:v>paises</c:v>
                </c:pt>
              </c:strCache>
            </c:strRef>
          </c:tx>
          <c:spPr>
            <a:solidFill>
              <a:schemeClr val="accent1"/>
            </a:solidFill>
            <a:ln>
              <a:noFill/>
            </a:ln>
            <a:effectLst/>
            <a:sp3d/>
          </c:spPr>
          <c:invertIfNegative val="0"/>
          <c:cat>
            <c:strRef>
              <c:f>Hoja1!$A$2:$A$5</c:f>
              <c:strCache>
                <c:ptCount val="4"/>
                <c:pt idx="0">
                  <c:v>facebook</c:v>
                </c:pt>
                <c:pt idx="1">
                  <c:v>watssap</c:v>
                </c:pt>
                <c:pt idx="2">
                  <c:v>google</c:v>
                </c:pt>
                <c:pt idx="3">
                  <c:v>yutube</c:v>
                </c:pt>
              </c:strCache>
            </c:strRef>
          </c:cat>
          <c:val>
            <c:numRef>
              <c:f>Hoja1!$B$2:$B$5</c:f>
              <c:numCache>
                <c:formatCode>General</c:formatCode>
                <c:ptCount val="4"/>
                <c:pt idx="0">
                  <c:v>4.3</c:v>
                </c:pt>
                <c:pt idx="1">
                  <c:v>2.5</c:v>
                </c:pt>
                <c:pt idx="2">
                  <c:v>3.5</c:v>
                </c:pt>
                <c:pt idx="3">
                  <c:v>4.5</c:v>
                </c:pt>
              </c:numCache>
            </c:numRef>
          </c:val>
        </c:ser>
        <c:ser>
          <c:idx val="1"/>
          <c:order val="1"/>
          <c:tx>
            <c:strRef>
              <c:f>Hoja1!$C$1</c:f>
              <c:strCache>
                <c:ptCount val="1"/>
                <c:pt idx="0">
                  <c:v>estados</c:v>
                </c:pt>
              </c:strCache>
            </c:strRef>
          </c:tx>
          <c:spPr>
            <a:solidFill>
              <a:schemeClr val="accent2"/>
            </a:solidFill>
            <a:ln>
              <a:noFill/>
            </a:ln>
            <a:effectLst/>
            <a:sp3d/>
          </c:spPr>
          <c:invertIfNegative val="0"/>
          <c:cat>
            <c:strRef>
              <c:f>Hoja1!$A$2:$A$5</c:f>
              <c:strCache>
                <c:ptCount val="4"/>
                <c:pt idx="0">
                  <c:v>facebook</c:v>
                </c:pt>
                <c:pt idx="1">
                  <c:v>watssap</c:v>
                </c:pt>
                <c:pt idx="2">
                  <c:v>google</c:v>
                </c:pt>
                <c:pt idx="3">
                  <c:v>yutube</c:v>
                </c:pt>
              </c:strCache>
            </c:strRef>
          </c:cat>
          <c:val>
            <c:numRef>
              <c:f>Hoja1!$C$2:$C$5</c:f>
              <c:numCache>
                <c:formatCode>General</c:formatCode>
                <c:ptCount val="4"/>
                <c:pt idx="0">
                  <c:v>2.4</c:v>
                </c:pt>
                <c:pt idx="1">
                  <c:v>4.4000000000000004</c:v>
                </c:pt>
                <c:pt idx="2">
                  <c:v>1.8</c:v>
                </c:pt>
                <c:pt idx="3">
                  <c:v>2.8</c:v>
                </c:pt>
              </c:numCache>
            </c:numRef>
          </c:val>
        </c:ser>
        <c:ser>
          <c:idx val="2"/>
          <c:order val="2"/>
          <c:tx>
            <c:strRef>
              <c:f>Hoja1!$D$1</c:f>
              <c:strCache>
                <c:ptCount val="1"/>
                <c:pt idx="0">
                  <c:v>Serie 3</c:v>
                </c:pt>
              </c:strCache>
            </c:strRef>
          </c:tx>
          <c:spPr>
            <a:solidFill>
              <a:schemeClr val="accent3"/>
            </a:solidFill>
            <a:ln>
              <a:noFill/>
            </a:ln>
            <a:effectLst/>
            <a:sp3d/>
          </c:spPr>
          <c:invertIfNegative val="0"/>
          <c:cat>
            <c:strRef>
              <c:f>Hoja1!$A$2:$A$5</c:f>
              <c:strCache>
                <c:ptCount val="4"/>
                <c:pt idx="0">
                  <c:v>facebook</c:v>
                </c:pt>
                <c:pt idx="1">
                  <c:v>watssap</c:v>
                </c:pt>
                <c:pt idx="2">
                  <c:v>google</c:v>
                </c:pt>
                <c:pt idx="3">
                  <c:v>yutube</c:v>
                </c:pt>
              </c:strCache>
            </c:strRef>
          </c:cat>
          <c:val>
            <c:numRef>
              <c:f>Hoja1!$D$2:$D$5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50"/>
        <c:shape val="box"/>
        <c:axId val="481986192"/>
        <c:axId val="481993640"/>
        <c:axId val="0"/>
      </c:bar3DChart>
      <c:catAx>
        <c:axId val="48198619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MX"/>
          </a:p>
        </c:txPr>
        <c:crossAx val="481993640"/>
        <c:crosses val="autoZero"/>
        <c:auto val="1"/>
        <c:lblAlgn val="ctr"/>
        <c:lblOffset val="100"/>
        <c:noMultiLvlLbl val="0"/>
      </c:catAx>
      <c:valAx>
        <c:axId val="481993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MX"/>
          </a:p>
        </c:txPr>
        <c:crossAx val="481986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7.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7.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B4CF73-0563-49ED-A5F9-61780F913322}" type="doc">
      <dgm:prSet loTypeId="urn:microsoft.com/office/officeart/2005/8/layout/hList6" loCatId="list" qsTypeId="urn:microsoft.com/office/officeart/2005/8/quickstyle/3d4" qsCatId="3D" csTypeId="urn:microsoft.com/office/officeart/2005/8/colors/colorful1" csCatId="colorful" phldr="1"/>
      <dgm:spPr/>
      <dgm:t>
        <a:bodyPr/>
        <a:lstStyle/>
        <a:p>
          <a:endParaRPr lang="es-MX"/>
        </a:p>
      </dgm:t>
    </dgm:pt>
    <dgm:pt modelId="{76836E53-2BA6-4B81-94B7-BD88E96759AA}">
      <dgm:prSet phldrT="[Texto]" custT="1"/>
      <dgm:spPr>
        <a:blipFill rotWithShape="0">
          <a:blip xmlns:r="http://schemas.openxmlformats.org/officeDocument/2006/relationships" r:embed="rId1"/>
          <a:stretch>
            <a:fillRect/>
          </a:stretch>
        </a:blipFill>
      </dgm:spPr>
      <dgm:t>
        <a:bodyPr/>
        <a:lstStyle/>
        <a:p>
          <a:r>
            <a:rPr lang="es-MX" sz="4800" b="1" i="0" dirty="0" smtClean="0">
              <a:solidFill>
                <a:schemeClr val="tx1"/>
              </a:solidFill>
              <a:effectLst>
                <a:outerShdw blurRad="38100" dist="38100" dir="2700000" algn="tl">
                  <a:srgbClr val="000000">
                    <a:alpha val="43137"/>
                  </a:srgbClr>
                </a:outerShdw>
              </a:effectLst>
            </a:rPr>
            <a:t>Comunidades virtuales</a:t>
          </a:r>
          <a:endParaRPr lang="es-MX" sz="4800" dirty="0">
            <a:solidFill>
              <a:schemeClr val="tx1"/>
            </a:solidFill>
            <a:effectLst>
              <a:outerShdw blurRad="38100" dist="38100" dir="2700000" algn="tl">
                <a:srgbClr val="000000">
                  <a:alpha val="43137"/>
                </a:srgbClr>
              </a:outerShdw>
            </a:effectLst>
          </a:endParaRPr>
        </a:p>
      </dgm:t>
    </dgm:pt>
    <dgm:pt modelId="{6F371EA9-CC13-4E23-9A4D-6E73162ABC20}" type="parTrans" cxnId="{CCDCBBFC-CB69-4761-BDCD-D1103296D8B2}">
      <dgm:prSet/>
      <dgm:spPr/>
      <dgm:t>
        <a:bodyPr/>
        <a:lstStyle/>
        <a:p>
          <a:endParaRPr lang="es-MX"/>
        </a:p>
      </dgm:t>
    </dgm:pt>
    <dgm:pt modelId="{DDF6A4C7-7ABA-4318-ACD9-48A70ADA6218}" type="sibTrans" cxnId="{CCDCBBFC-CB69-4761-BDCD-D1103296D8B2}">
      <dgm:prSet/>
      <dgm:spPr/>
      <dgm:t>
        <a:bodyPr/>
        <a:lstStyle/>
        <a:p>
          <a:endParaRPr lang="es-MX"/>
        </a:p>
      </dgm:t>
    </dgm:pt>
    <dgm:pt modelId="{3D68306E-BFF2-4A42-AF2D-4BCD369E2645}">
      <dgm:prSet phldrT="[Texto]" custT="1"/>
      <dgm:spPr>
        <a:blipFill rotWithShape="0">
          <a:blip xmlns:r="http://schemas.openxmlformats.org/officeDocument/2006/relationships" r:embed="rId2"/>
          <a:stretch>
            <a:fillRect/>
          </a:stretch>
        </a:blipFill>
      </dgm:spPr>
      <dgm:t>
        <a:bodyPr/>
        <a:lstStyle/>
        <a:p>
          <a:r>
            <a:rPr lang="es-MX" sz="4000" b="1" i="0" dirty="0" smtClean="0">
              <a:solidFill>
                <a:schemeClr val="tx1"/>
              </a:solidFill>
              <a:effectLst>
                <a:outerShdw blurRad="38100" dist="38100" dir="2700000" algn="tl">
                  <a:srgbClr val="000000">
                    <a:alpha val="43137"/>
                  </a:srgbClr>
                </a:outerShdw>
              </a:effectLst>
            </a:rPr>
            <a:t>Masividad</a:t>
          </a:r>
          <a:endParaRPr lang="es-MX" sz="4000" dirty="0">
            <a:solidFill>
              <a:schemeClr val="tx1"/>
            </a:solidFill>
            <a:effectLst>
              <a:outerShdw blurRad="38100" dist="38100" dir="2700000" algn="tl">
                <a:srgbClr val="000000">
                  <a:alpha val="43137"/>
                </a:srgbClr>
              </a:outerShdw>
            </a:effectLst>
          </a:endParaRPr>
        </a:p>
      </dgm:t>
    </dgm:pt>
    <dgm:pt modelId="{E4140F62-953B-4112-9EB3-D1BB5C2F7D80}" type="parTrans" cxnId="{4824E3B4-6D48-44F8-AA8E-6E19579441CD}">
      <dgm:prSet/>
      <dgm:spPr/>
      <dgm:t>
        <a:bodyPr/>
        <a:lstStyle/>
        <a:p>
          <a:endParaRPr lang="es-MX"/>
        </a:p>
      </dgm:t>
    </dgm:pt>
    <dgm:pt modelId="{FE8F65AC-CCFF-4663-A65E-DFE689D6A9FE}" type="sibTrans" cxnId="{4824E3B4-6D48-44F8-AA8E-6E19579441CD}">
      <dgm:prSet/>
      <dgm:spPr/>
      <dgm:t>
        <a:bodyPr/>
        <a:lstStyle/>
        <a:p>
          <a:endParaRPr lang="es-MX"/>
        </a:p>
      </dgm:t>
    </dgm:pt>
    <dgm:pt modelId="{AAB2514D-B09C-4232-BC5C-1EA21C43E665}">
      <dgm:prSet phldrT="[Texto]"/>
      <dgm:spPr>
        <a:blipFill rotWithShape="0">
          <a:blip xmlns:r="http://schemas.openxmlformats.org/officeDocument/2006/relationships" r:embed="rId3"/>
          <a:stretch>
            <a:fillRect/>
          </a:stretch>
        </a:blipFill>
      </dgm:spPr>
      <dgm:t>
        <a:bodyPr/>
        <a:lstStyle/>
        <a:p>
          <a:r>
            <a:rPr lang="es-MX" b="1" i="0" dirty="0" smtClean="0">
              <a:solidFill>
                <a:schemeClr val="tx1"/>
              </a:solidFill>
              <a:effectLst>
                <a:outerShdw blurRad="38100" dist="38100" dir="2700000" algn="tl">
                  <a:srgbClr val="000000">
                    <a:alpha val="43137"/>
                  </a:srgbClr>
                </a:outerShdw>
              </a:effectLst>
            </a:rPr>
            <a:t>Conectividad</a:t>
          </a:r>
          <a:endParaRPr lang="es-MX" dirty="0">
            <a:solidFill>
              <a:schemeClr val="tx1"/>
            </a:solidFill>
            <a:effectLst>
              <a:outerShdw blurRad="38100" dist="38100" dir="2700000" algn="tl">
                <a:srgbClr val="000000">
                  <a:alpha val="43137"/>
                </a:srgbClr>
              </a:outerShdw>
            </a:effectLst>
          </a:endParaRPr>
        </a:p>
      </dgm:t>
    </dgm:pt>
    <dgm:pt modelId="{C63512E4-2624-44BC-BE92-6B7FAC6723E9}" type="parTrans" cxnId="{A237C5C8-46F3-4DA0-8884-82AAC2FF23A5}">
      <dgm:prSet/>
      <dgm:spPr/>
      <dgm:t>
        <a:bodyPr/>
        <a:lstStyle/>
        <a:p>
          <a:endParaRPr lang="es-MX"/>
        </a:p>
      </dgm:t>
    </dgm:pt>
    <dgm:pt modelId="{2559FA2D-3CBF-4F48-851E-3F09B9481FE1}" type="sibTrans" cxnId="{A237C5C8-46F3-4DA0-8884-82AAC2FF23A5}">
      <dgm:prSet/>
      <dgm:spPr/>
      <dgm:t>
        <a:bodyPr/>
        <a:lstStyle/>
        <a:p>
          <a:endParaRPr lang="es-MX"/>
        </a:p>
      </dgm:t>
    </dgm:pt>
    <dgm:pt modelId="{3CB82A4B-F9D0-4452-AE24-273F35361CCC}" type="pres">
      <dgm:prSet presAssocID="{5DB4CF73-0563-49ED-A5F9-61780F913322}" presName="Name0" presStyleCnt="0">
        <dgm:presLayoutVars>
          <dgm:dir/>
          <dgm:resizeHandles val="exact"/>
        </dgm:presLayoutVars>
      </dgm:prSet>
      <dgm:spPr/>
    </dgm:pt>
    <dgm:pt modelId="{F06C6BC6-44B0-4D55-9E52-A8CEF1EE4516}" type="pres">
      <dgm:prSet presAssocID="{76836E53-2BA6-4B81-94B7-BD88E96759AA}" presName="node" presStyleLbl="node1" presStyleIdx="0" presStyleCnt="3" custLinFactNeighborX="-53592" custLinFactNeighborY="-27347">
        <dgm:presLayoutVars>
          <dgm:bulletEnabled val="1"/>
        </dgm:presLayoutVars>
      </dgm:prSet>
      <dgm:spPr/>
      <dgm:t>
        <a:bodyPr/>
        <a:lstStyle/>
        <a:p>
          <a:endParaRPr lang="es-MX"/>
        </a:p>
      </dgm:t>
    </dgm:pt>
    <dgm:pt modelId="{AB0CF3B1-FC3C-4918-9DED-F1004A76F6F8}" type="pres">
      <dgm:prSet presAssocID="{DDF6A4C7-7ABA-4318-ACD9-48A70ADA6218}" presName="sibTrans" presStyleCnt="0"/>
      <dgm:spPr/>
    </dgm:pt>
    <dgm:pt modelId="{8AD79710-792F-48A8-8649-640BE1E2E751}" type="pres">
      <dgm:prSet presAssocID="{3D68306E-BFF2-4A42-AF2D-4BCD369E2645}" presName="node" presStyleLbl="node1" presStyleIdx="1" presStyleCnt="3" custLinFactNeighborX="-93786" custLinFactNeighborY="-10939">
        <dgm:presLayoutVars>
          <dgm:bulletEnabled val="1"/>
        </dgm:presLayoutVars>
      </dgm:prSet>
      <dgm:spPr/>
      <dgm:t>
        <a:bodyPr/>
        <a:lstStyle/>
        <a:p>
          <a:endParaRPr lang="es-MX"/>
        </a:p>
      </dgm:t>
    </dgm:pt>
    <dgm:pt modelId="{C8985A06-917D-49C1-8114-0E7D804B2778}" type="pres">
      <dgm:prSet presAssocID="{FE8F65AC-CCFF-4663-A65E-DFE689D6A9FE}" presName="sibTrans" presStyleCnt="0"/>
      <dgm:spPr/>
    </dgm:pt>
    <dgm:pt modelId="{8BD1A28D-7915-43A8-95F6-DBF7F8ED7D34}" type="pres">
      <dgm:prSet presAssocID="{AAB2514D-B09C-4232-BC5C-1EA21C43E665}" presName="node" presStyleLbl="node1" presStyleIdx="2" presStyleCnt="3" custLinFactNeighborX="767" custLinFactNeighborY="-1287">
        <dgm:presLayoutVars>
          <dgm:bulletEnabled val="1"/>
        </dgm:presLayoutVars>
      </dgm:prSet>
      <dgm:spPr/>
      <dgm:t>
        <a:bodyPr/>
        <a:lstStyle/>
        <a:p>
          <a:endParaRPr lang="es-MX"/>
        </a:p>
      </dgm:t>
    </dgm:pt>
  </dgm:ptLst>
  <dgm:cxnLst>
    <dgm:cxn modelId="{4824E3B4-6D48-44F8-AA8E-6E19579441CD}" srcId="{5DB4CF73-0563-49ED-A5F9-61780F913322}" destId="{3D68306E-BFF2-4A42-AF2D-4BCD369E2645}" srcOrd="1" destOrd="0" parTransId="{E4140F62-953B-4112-9EB3-D1BB5C2F7D80}" sibTransId="{FE8F65AC-CCFF-4663-A65E-DFE689D6A9FE}"/>
    <dgm:cxn modelId="{F3F5500B-8737-4140-AABB-94E149815538}" type="presOf" srcId="{3D68306E-BFF2-4A42-AF2D-4BCD369E2645}" destId="{8AD79710-792F-48A8-8649-640BE1E2E751}" srcOrd="0" destOrd="0" presId="urn:microsoft.com/office/officeart/2005/8/layout/hList6"/>
    <dgm:cxn modelId="{A237C5C8-46F3-4DA0-8884-82AAC2FF23A5}" srcId="{5DB4CF73-0563-49ED-A5F9-61780F913322}" destId="{AAB2514D-B09C-4232-BC5C-1EA21C43E665}" srcOrd="2" destOrd="0" parTransId="{C63512E4-2624-44BC-BE92-6B7FAC6723E9}" sibTransId="{2559FA2D-3CBF-4F48-851E-3F09B9481FE1}"/>
    <dgm:cxn modelId="{982B31E6-9CF5-41E9-B95A-4F9DF2612291}" type="presOf" srcId="{5DB4CF73-0563-49ED-A5F9-61780F913322}" destId="{3CB82A4B-F9D0-4452-AE24-273F35361CCC}" srcOrd="0" destOrd="0" presId="urn:microsoft.com/office/officeart/2005/8/layout/hList6"/>
    <dgm:cxn modelId="{298CB0B3-2509-486E-9A30-758645DC61AF}" type="presOf" srcId="{AAB2514D-B09C-4232-BC5C-1EA21C43E665}" destId="{8BD1A28D-7915-43A8-95F6-DBF7F8ED7D34}" srcOrd="0" destOrd="0" presId="urn:microsoft.com/office/officeart/2005/8/layout/hList6"/>
    <dgm:cxn modelId="{CCDCBBFC-CB69-4761-BDCD-D1103296D8B2}" srcId="{5DB4CF73-0563-49ED-A5F9-61780F913322}" destId="{76836E53-2BA6-4B81-94B7-BD88E96759AA}" srcOrd="0" destOrd="0" parTransId="{6F371EA9-CC13-4E23-9A4D-6E73162ABC20}" sibTransId="{DDF6A4C7-7ABA-4318-ACD9-48A70ADA6218}"/>
    <dgm:cxn modelId="{2C9899E3-4449-4301-A624-EF3140CCD58C}" type="presOf" srcId="{76836E53-2BA6-4B81-94B7-BD88E96759AA}" destId="{F06C6BC6-44B0-4D55-9E52-A8CEF1EE4516}" srcOrd="0" destOrd="0" presId="urn:microsoft.com/office/officeart/2005/8/layout/hList6"/>
    <dgm:cxn modelId="{52BE052E-C8A4-4385-A800-B027DA830EB2}" type="presParOf" srcId="{3CB82A4B-F9D0-4452-AE24-273F35361CCC}" destId="{F06C6BC6-44B0-4D55-9E52-A8CEF1EE4516}" srcOrd="0" destOrd="0" presId="urn:microsoft.com/office/officeart/2005/8/layout/hList6"/>
    <dgm:cxn modelId="{41A8936D-F36E-41E4-8A45-CF66A2135367}" type="presParOf" srcId="{3CB82A4B-F9D0-4452-AE24-273F35361CCC}" destId="{AB0CF3B1-FC3C-4918-9DED-F1004A76F6F8}" srcOrd="1" destOrd="0" presId="urn:microsoft.com/office/officeart/2005/8/layout/hList6"/>
    <dgm:cxn modelId="{28E8F14A-FEA0-494C-AD29-FC6E18D1413B}" type="presParOf" srcId="{3CB82A4B-F9D0-4452-AE24-273F35361CCC}" destId="{8AD79710-792F-48A8-8649-640BE1E2E751}" srcOrd="2" destOrd="0" presId="urn:microsoft.com/office/officeart/2005/8/layout/hList6"/>
    <dgm:cxn modelId="{FC2E2FE3-1966-4C64-A52A-25596B61D554}" type="presParOf" srcId="{3CB82A4B-F9D0-4452-AE24-273F35361CCC}" destId="{C8985A06-917D-49C1-8114-0E7D804B2778}" srcOrd="3" destOrd="0" presId="urn:microsoft.com/office/officeart/2005/8/layout/hList6"/>
    <dgm:cxn modelId="{C4AF711D-8673-4983-BEB0-03C60DFBEADE}" type="presParOf" srcId="{3CB82A4B-F9D0-4452-AE24-273F35361CCC}" destId="{8BD1A28D-7915-43A8-95F6-DBF7F8ED7D34}"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6C6BC6-44B0-4D55-9E52-A8CEF1EE4516}">
      <dsp:nvSpPr>
        <dsp:cNvPr id="0" name=""/>
        <dsp:cNvSpPr/>
      </dsp:nvSpPr>
      <dsp:spPr>
        <a:xfrm rot="16200000">
          <a:off x="-512919" y="512919"/>
          <a:ext cx="4314940" cy="3289101"/>
        </a:xfrm>
        <a:prstGeom prst="flowChartManualOperation">
          <a:avLst/>
        </a:prstGeom>
        <a:blipFill rotWithShape="0">
          <a:blip xmlns:r="http://schemas.openxmlformats.org/officeDocument/2006/relationships" r:embed="rId1"/>
          <a:stretch>
            <a:fillRect/>
          </a:stretch>
        </a:blip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04800" tIns="0" rIns="304800" bIns="0" numCol="1" spcCol="1270" anchor="ctr" anchorCtr="0">
          <a:noAutofit/>
        </a:bodyPr>
        <a:lstStyle/>
        <a:p>
          <a:pPr lvl="0" algn="ctr" defTabSz="2133600">
            <a:lnSpc>
              <a:spcPct val="90000"/>
            </a:lnSpc>
            <a:spcBef>
              <a:spcPct val="0"/>
            </a:spcBef>
            <a:spcAft>
              <a:spcPct val="35000"/>
            </a:spcAft>
          </a:pPr>
          <a:r>
            <a:rPr lang="es-MX" sz="4800" b="1" i="0" kern="1200" dirty="0" smtClean="0">
              <a:solidFill>
                <a:schemeClr val="tx1"/>
              </a:solidFill>
              <a:effectLst>
                <a:outerShdw blurRad="38100" dist="38100" dir="2700000" algn="tl">
                  <a:srgbClr val="000000">
                    <a:alpha val="43137"/>
                  </a:srgbClr>
                </a:outerShdw>
              </a:effectLst>
            </a:rPr>
            <a:t>Comunidades virtuales</a:t>
          </a:r>
          <a:endParaRPr lang="es-MX" sz="4800" kern="1200" dirty="0">
            <a:solidFill>
              <a:schemeClr val="tx1"/>
            </a:solidFill>
            <a:effectLst>
              <a:outerShdw blurRad="38100" dist="38100" dir="2700000" algn="tl">
                <a:srgbClr val="000000">
                  <a:alpha val="43137"/>
                </a:srgbClr>
              </a:outerShdw>
            </a:effectLst>
          </a:endParaRPr>
        </a:p>
      </dsp:txBody>
      <dsp:txXfrm rot="5400000">
        <a:off x="1" y="862987"/>
        <a:ext cx="3289101" cy="2588964"/>
      </dsp:txXfrm>
    </dsp:sp>
    <dsp:sp modelId="{8AD79710-792F-48A8-8649-640BE1E2E751}">
      <dsp:nvSpPr>
        <dsp:cNvPr id="0" name=""/>
        <dsp:cNvSpPr/>
      </dsp:nvSpPr>
      <dsp:spPr>
        <a:xfrm rot="16200000">
          <a:off x="2792776" y="512919"/>
          <a:ext cx="4314940" cy="3289101"/>
        </a:xfrm>
        <a:prstGeom prst="flowChartManualOperation">
          <a:avLst/>
        </a:prstGeom>
        <a:blipFill rotWithShape="0">
          <a:blip xmlns:r="http://schemas.openxmlformats.org/officeDocument/2006/relationships" r:embed="rId2"/>
          <a:stretch>
            <a:fillRect/>
          </a:stretch>
        </a:blip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54000" tIns="0" rIns="254000" bIns="0" numCol="1" spcCol="1270" anchor="ctr" anchorCtr="0">
          <a:noAutofit/>
        </a:bodyPr>
        <a:lstStyle/>
        <a:p>
          <a:pPr lvl="0" algn="ctr" defTabSz="1778000">
            <a:lnSpc>
              <a:spcPct val="90000"/>
            </a:lnSpc>
            <a:spcBef>
              <a:spcPct val="0"/>
            </a:spcBef>
            <a:spcAft>
              <a:spcPct val="35000"/>
            </a:spcAft>
          </a:pPr>
          <a:r>
            <a:rPr lang="es-MX" sz="4000" b="1" i="0" kern="1200" dirty="0" smtClean="0">
              <a:solidFill>
                <a:schemeClr val="tx1"/>
              </a:solidFill>
              <a:effectLst>
                <a:outerShdw blurRad="38100" dist="38100" dir="2700000" algn="tl">
                  <a:srgbClr val="000000">
                    <a:alpha val="43137"/>
                  </a:srgbClr>
                </a:outerShdw>
              </a:effectLst>
            </a:rPr>
            <a:t>Masividad</a:t>
          </a:r>
          <a:endParaRPr lang="es-MX" sz="4000" kern="1200" dirty="0">
            <a:solidFill>
              <a:schemeClr val="tx1"/>
            </a:solidFill>
            <a:effectLst>
              <a:outerShdw blurRad="38100" dist="38100" dir="2700000" algn="tl">
                <a:srgbClr val="000000">
                  <a:alpha val="43137"/>
                </a:srgbClr>
              </a:outerShdw>
            </a:effectLst>
          </a:endParaRPr>
        </a:p>
      </dsp:txBody>
      <dsp:txXfrm rot="5400000">
        <a:off x="3305696" y="862987"/>
        <a:ext cx="3289101" cy="2588964"/>
      </dsp:txXfrm>
    </dsp:sp>
    <dsp:sp modelId="{8BD1A28D-7915-43A8-95F6-DBF7F8ED7D34}">
      <dsp:nvSpPr>
        <dsp:cNvPr id="0" name=""/>
        <dsp:cNvSpPr/>
      </dsp:nvSpPr>
      <dsp:spPr>
        <a:xfrm rot="16200000">
          <a:off x="6561179" y="512919"/>
          <a:ext cx="4314940" cy="3289101"/>
        </a:xfrm>
        <a:prstGeom prst="flowChartManualOperation">
          <a:avLst/>
        </a:prstGeom>
        <a:blipFill rotWithShape="0">
          <a:blip xmlns:r="http://schemas.openxmlformats.org/officeDocument/2006/relationships" r:embed="rId3"/>
          <a:stretch>
            <a:fillRect/>
          </a:stretch>
        </a:blip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54000" tIns="0" rIns="252016" bIns="0" numCol="1" spcCol="1270" anchor="ctr" anchorCtr="0">
          <a:noAutofit/>
        </a:bodyPr>
        <a:lstStyle/>
        <a:p>
          <a:pPr lvl="0" algn="ctr" defTabSz="1778000">
            <a:lnSpc>
              <a:spcPct val="90000"/>
            </a:lnSpc>
            <a:spcBef>
              <a:spcPct val="0"/>
            </a:spcBef>
            <a:spcAft>
              <a:spcPct val="35000"/>
            </a:spcAft>
          </a:pPr>
          <a:r>
            <a:rPr lang="es-MX" sz="4000" b="1" i="0" kern="1200" dirty="0" smtClean="0">
              <a:solidFill>
                <a:schemeClr val="tx1"/>
              </a:solidFill>
              <a:effectLst>
                <a:outerShdw blurRad="38100" dist="38100" dir="2700000" algn="tl">
                  <a:srgbClr val="000000">
                    <a:alpha val="43137"/>
                  </a:srgbClr>
                </a:outerShdw>
              </a:effectLst>
            </a:rPr>
            <a:t>Conectividad</a:t>
          </a:r>
          <a:endParaRPr lang="es-MX" sz="4000" kern="1200" dirty="0">
            <a:solidFill>
              <a:schemeClr val="tx1"/>
            </a:solidFill>
            <a:effectLst>
              <a:outerShdw blurRad="38100" dist="38100" dir="2700000" algn="tl">
                <a:srgbClr val="000000">
                  <a:alpha val="43137"/>
                </a:srgbClr>
              </a:outerShdw>
            </a:effectLst>
          </a:endParaRPr>
        </a:p>
      </dsp:txBody>
      <dsp:txXfrm rot="5400000">
        <a:off x="7074099" y="862987"/>
        <a:ext cx="3289101" cy="2588964"/>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s-MX" smtClean="0"/>
              <a:t>recendez flores francisco  ivan y alondra montes gracia</a:t>
            </a:r>
            <a:endParaRPr lang="es-MX"/>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5240221-7B33-4457-B79E-72E22C262553}" type="datetimeFigureOut">
              <a:rPr lang="es-MX" smtClean="0"/>
              <a:t>03/12/2018</a:t>
            </a:fld>
            <a:endParaRPr lang="es-MX"/>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s-MX" smtClean="0"/>
              <a:t>EDOA-02</a:t>
            </a:r>
            <a:endParaRPr lang="es-MX"/>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1CB35C1-893E-4EF9-A501-847E659EC074}" type="slidenum">
              <a:rPr lang="es-MX" smtClean="0"/>
              <a:t>‹Nº›</a:t>
            </a:fld>
            <a:endParaRPr lang="es-MX"/>
          </a:p>
        </p:txBody>
      </p:sp>
    </p:spTree>
    <p:extLst>
      <p:ext uri="{BB962C8B-B14F-4D97-AF65-F5344CB8AC3E}">
        <p14:creationId xmlns:p14="http://schemas.microsoft.com/office/powerpoint/2010/main" val="2647033241"/>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s-MX" smtClean="0"/>
              <a:t>recendez flores francisco  ivan y alondra montes gracia</a:t>
            </a:r>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BD74FE-EEF6-41FD-A73B-93436996D41A}" type="datetimeFigureOut">
              <a:rPr lang="es-MX" smtClean="0"/>
              <a:t>03/12/2018</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s-MX" smtClean="0"/>
              <a:t>EDOA-02</a:t>
            </a:r>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E117C5-2826-4BD2-9337-51EF5ADE5A0F}" type="slidenum">
              <a:rPr lang="es-MX" smtClean="0"/>
              <a:t>‹Nº›</a:t>
            </a:fld>
            <a:endParaRPr lang="es-MX"/>
          </a:p>
        </p:txBody>
      </p:sp>
    </p:spTree>
    <p:extLst>
      <p:ext uri="{BB962C8B-B14F-4D97-AF65-F5344CB8AC3E}">
        <p14:creationId xmlns:p14="http://schemas.microsoft.com/office/powerpoint/2010/main" val="1679025063"/>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83E117C5-2826-4BD2-9337-51EF5ADE5A0F}" type="slidenum">
              <a:rPr lang="es-MX" smtClean="0"/>
              <a:t>1</a:t>
            </a:fld>
            <a:endParaRPr lang="es-MX"/>
          </a:p>
        </p:txBody>
      </p:sp>
      <p:sp>
        <p:nvSpPr>
          <p:cNvPr id="5" name="Marcador de pie de página 4"/>
          <p:cNvSpPr>
            <a:spLocks noGrp="1"/>
          </p:cNvSpPr>
          <p:nvPr>
            <p:ph type="ftr" sz="quarter" idx="11"/>
          </p:nvPr>
        </p:nvSpPr>
        <p:spPr/>
        <p:txBody>
          <a:bodyPr/>
          <a:lstStyle/>
          <a:p>
            <a:r>
              <a:rPr lang="es-MX" smtClean="0"/>
              <a:t>EDOA-02</a:t>
            </a:r>
            <a:endParaRPr lang="es-MX"/>
          </a:p>
        </p:txBody>
      </p:sp>
      <p:sp>
        <p:nvSpPr>
          <p:cNvPr id="6" name="Marcador de encabezado 5"/>
          <p:cNvSpPr>
            <a:spLocks noGrp="1"/>
          </p:cNvSpPr>
          <p:nvPr>
            <p:ph type="hdr" sz="quarter" idx="12"/>
          </p:nvPr>
        </p:nvSpPr>
        <p:spPr/>
        <p:txBody>
          <a:bodyPr/>
          <a:lstStyle/>
          <a:p>
            <a:r>
              <a:rPr lang="es-MX" smtClean="0"/>
              <a:t>recendez flores francisco  ivan y alondra montes gracia</a:t>
            </a:r>
            <a:endParaRPr lang="es-MX"/>
          </a:p>
        </p:txBody>
      </p:sp>
    </p:spTree>
    <p:extLst>
      <p:ext uri="{BB962C8B-B14F-4D97-AF65-F5344CB8AC3E}">
        <p14:creationId xmlns:p14="http://schemas.microsoft.com/office/powerpoint/2010/main" val="33206106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D4B4745A-A1B8-4B91-943D-15585C1A390D}" type="datetime1">
              <a:rPr lang="es-MX" smtClean="0"/>
              <a:t>03/12/2018</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D25FD45-52E6-4F91-B015-06C9A9FD9E94}" type="slidenum">
              <a:rPr lang="es-MX" smtClean="0"/>
              <a:t>‹Nº›</a:t>
            </a:fld>
            <a:endParaRPr lang="es-MX"/>
          </a:p>
        </p:txBody>
      </p:sp>
    </p:spTree>
    <p:extLst>
      <p:ext uri="{BB962C8B-B14F-4D97-AF65-F5344CB8AC3E}">
        <p14:creationId xmlns:p14="http://schemas.microsoft.com/office/powerpoint/2010/main" val="401698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E4F78AF8-49BB-4035-BD43-86140589BBD8}" type="datetime1">
              <a:rPr lang="es-MX" smtClean="0"/>
              <a:t>03/12/2018</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D25FD45-52E6-4F91-B015-06C9A9FD9E94}" type="slidenum">
              <a:rPr lang="es-MX" smtClean="0"/>
              <a:t>‹Nº›</a:t>
            </a:fld>
            <a:endParaRPr lang="es-MX"/>
          </a:p>
        </p:txBody>
      </p:sp>
    </p:spTree>
    <p:extLst>
      <p:ext uri="{BB962C8B-B14F-4D97-AF65-F5344CB8AC3E}">
        <p14:creationId xmlns:p14="http://schemas.microsoft.com/office/powerpoint/2010/main" val="1899151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2B5C6BB-FECE-4D86-8423-4CE5AD5CF98E}" type="datetime1">
              <a:rPr lang="es-MX" smtClean="0"/>
              <a:t>03/12/2018</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D25FD45-52E6-4F91-B015-06C9A9FD9E94}" type="slidenum">
              <a:rPr lang="es-MX" smtClean="0"/>
              <a:t>‹Nº›</a:t>
            </a:fld>
            <a:endParaRPr lang="es-MX"/>
          </a:p>
        </p:txBody>
      </p:sp>
    </p:spTree>
    <p:extLst>
      <p:ext uri="{BB962C8B-B14F-4D97-AF65-F5344CB8AC3E}">
        <p14:creationId xmlns:p14="http://schemas.microsoft.com/office/powerpoint/2010/main" val="3705018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smtClean="0"/>
              <a:t>Haga clic para modificar el estilo de título del patrón</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3D2B7604-ADF8-462B-AD70-9BC3E8101E36}" type="datetime1">
              <a:rPr lang="es-MX" smtClean="0"/>
              <a:t>03/12/2018</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D25FD45-52E6-4F91-B015-06C9A9FD9E94}" type="slidenum">
              <a:rPr lang="es-MX" smtClean="0"/>
              <a:t>‹Nº›</a:t>
            </a:fld>
            <a:endParaRPr lang="es-MX"/>
          </a:p>
        </p:txBody>
      </p:sp>
    </p:spTree>
    <p:extLst>
      <p:ext uri="{BB962C8B-B14F-4D97-AF65-F5344CB8AC3E}">
        <p14:creationId xmlns:p14="http://schemas.microsoft.com/office/powerpoint/2010/main" val="430766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2" name="Content Placeholder 3"/>
          <p:cNvSpPr>
            <a:spLocks noGrp="1"/>
          </p:cNvSpPr>
          <p:nvPr>
            <p:ph sz="quarter" idx="13"/>
          </p:nvPr>
        </p:nvSpPr>
        <p:spPr>
          <a:xfrm>
            <a:off x="913774" y="3051012"/>
            <a:ext cx="5106027" cy="27401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3" name="Content Placeholder 5"/>
          <p:cNvSpPr>
            <a:spLocks noGrp="1"/>
          </p:cNvSpPr>
          <p:nvPr>
            <p:ph sz="quarter" idx="14"/>
          </p:nvPr>
        </p:nvSpPr>
        <p:spPr>
          <a:xfrm>
            <a:off x="6172200" y="3051012"/>
            <a:ext cx="5105401" cy="27401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83CBA1D3-F24F-4B6F-81D9-8C0C55DC8B26}" type="datetime1">
              <a:rPr lang="es-MX" smtClean="0"/>
              <a:t>03/12/2018</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4D25FD45-52E6-4F91-B015-06C9A9FD9E94}" type="slidenum">
              <a:rPr lang="es-MX" smtClean="0"/>
              <a:t>‹Nº›</a:t>
            </a:fld>
            <a:endParaRPr lang="es-MX"/>
          </a:p>
        </p:txBody>
      </p:sp>
    </p:spTree>
    <p:extLst>
      <p:ext uri="{BB962C8B-B14F-4D97-AF65-F5344CB8AC3E}">
        <p14:creationId xmlns:p14="http://schemas.microsoft.com/office/powerpoint/2010/main" val="4074622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1C7D647E-FB62-4AB9-A357-1EFF42F06891}" type="datetime1">
              <a:rPr lang="es-MX" smtClean="0"/>
              <a:t>03/12/2018</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4D25FD45-52E6-4F91-B015-06C9A9FD9E94}" type="slidenum">
              <a:rPr lang="es-MX" smtClean="0"/>
              <a:t>‹Nº›</a:t>
            </a:fld>
            <a:endParaRPr lang="es-MX"/>
          </a:p>
        </p:txBody>
      </p:sp>
    </p:spTree>
    <p:extLst>
      <p:ext uri="{BB962C8B-B14F-4D97-AF65-F5344CB8AC3E}">
        <p14:creationId xmlns:p14="http://schemas.microsoft.com/office/powerpoint/2010/main" val="3972984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5A6E0ADA-0964-4863-AE49-3287A1FB0C55}" type="datetime1">
              <a:rPr lang="es-MX" smtClean="0"/>
              <a:t>03/12/2018</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4D25FD45-52E6-4F91-B015-06C9A9FD9E94}" type="slidenum">
              <a:rPr lang="es-MX" smtClean="0"/>
              <a:t>‹Nº›</a:t>
            </a:fld>
            <a:endParaRPr lang="es-MX"/>
          </a:p>
        </p:txBody>
      </p:sp>
    </p:spTree>
    <p:extLst>
      <p:ext uri="{BB962C8B-B14F-4D97-AF65-F5344CB8AC3E}">
        <p14:creationId xmlns:p14="http://schemas.microsoft.com/office/powerpoint/2010/main" val="1917306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s-ES" smtClean="0"/>
              <a:t>Haga clic para modificar el estilo de título del patrón</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96046BA9-0271-4DE0-94FA-D181C00069AA}" type="datetime1">
              <a:rPr lang="es-MX" smtClean="0"/>
              <a:t>03/12/2018</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D25FD45-52E6-4F91-B015-06C9A9FD9E94}" type="slidenum">
              <a:rPr lang="es-MX" smtClean="0"/>
              <a:t>‹Nº›</a:t>
            </a:fld>
            <a:endParaRPr lang="es-MX"/>
          </a:p>
        </p:txBody>
      </p:sp>
    </p:spTree>
    <p:extLst>
      <p:ext uri="{BB962C8B-B14F-4D97-AF65-F5344CB8AC3E}">
        <p14:creationId xmlns:p14="http://schemas.microsoft.com/office/powerpoint/2010/main" val="664996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39366F9-1498-4E07-BE47-AFC3AD884185}" type="datetime1">
              <a:rPr lang="es-MX" smtClean="0"/>
              <a:t>03/12/2018</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D25FD45-52E6-4F91-B015-06C9A9FD9E94}" type="slidenum">
              <a:rPr lang="es-MX" smtClean="0"/>
              <a:t>‹Nº›</a:t>
            </a:fld>
            <a:endParaRPr lang="es-MX"/>
          </a:p>
        </p:txBody>
      </p:sp>
    </p:spTree>
    <p:extLst>
      <p:ext uri="{BB962C8B-B14F-4D97-AF65-F5344CB8AC3E}">
        <p14:creationId xmlns:p14="http://schemas.microsoft.com/office/powerpoint/2010/main" val="24876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7B00332-54CA-431A-8DA6-A0E74D008966}" type="datetime1">
              <a:rPr lang="es-MX" smtClean="0"/>
              <a:t>03/12/2018</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D25FD45-52E6-4F91-B015-06C9A9FD9E94}" type="slidenum">
              <a:rPr lang="es-MX" smtClean="0"/>
              <a:t>‹Nº›</a:t>
            </a:fld>
            <a:endParaRPr lang="es-MX"/>
          </a:p>
        </p:txBody>
      </p:sp>
    </p:spTree>
    <p:extLst>
      <p:ext uri="{BB962C8B-B14F-4D97-AF65-F5344CB8AC3E}">
        <p14:creationId xmlns:p14="http://schemas.microsoft.com/office/powerpoint/2010/main" val="2358277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E97EF3C7-10E7-4790-955B-E573ABDD31C5}" type="datetime1">
              <a:rPr lang="es-MX" smtClean="0"/>
              <a:t>03/12/2018</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D25FD45-52E6-4F91-B015-06C9A9FD9E94}" type="slidenum">
              <a:rPr lang="es-MX" smtClean="0"/>
              <a:t>‹Nº›</a:t>
            </a:fld>
            <a:endParaRPr lang="es-MX"/>
          </a:p>
        </p:txBody>
      </p:sp>
    </p:spTree>
    <p:extLst>
      <p:ext uri="{BB962C8B-B14F-4D97-AF65-F5344CB8AC3E}">
        <p14:creationId xmlns:p14="http://schemas.microsoft.com/office/powerpoint/2010/main" val="71996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14BB20C1-CC9F-4E23-A4DC-466EA99C33DA}" type="datetime1">
              <a:rPr lang="es-MX" smtClean="0"/>
              <a:t>03/12/2018</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D25FD45-52E6-4F91-B015-06C9A9FD9E94}" type="slidenum">
              <a:rPr lang="es-MX" smtClean="0"/>
              <a:t>‹Nº›</a:t>
            </a:fld>
            <a:endParaRPr lang="es-MX"/>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0767869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E32874E-079D-4306-80F7-19CEC227E2A8}" type="datetime1">
              <a:rPr lang="es-MX" smtClean="0"/>
              <a:t>03/12/2018</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D25FD45-52E6-4F91-B015-06C9A9FD9E94}" type="slidenum">
              <a:rPr lang="es-MX" smtClean="0"/>
              <a:t>‹Nº›</a:t>
            </a:fld>
            <a:endParaRPr lang="es-MX"/>
          </a:p>
        </p:txBody>
      </p:sp>
    </p:spTree>
    <p:extLst>
      <p:ext uri="{BB962C8B-B14F-4D97-AF65-F5344CB8AC3E}">
        <p14:creationId xmlns:p14="http://schemas.microsoft.com/office/powerpoint/2010/main" val="31748621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B6214B39-D863-4898-B109-B4803011117A}" type="datetime1">
              <a:rPr lang="es-MX" smtClean="0"/>
              <a:t>03/12/2018</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4D25FD45-52E6-4F91-B015-06C9A9FD9E94}" type="slidenum">
              <a:rPr lang="es-MX" smtClean="0"/>
              <a:t>‹Nº›</a:t>
            </a:fld>
            <a:endParaRPr lang="es-MX"/>
          </a:p>
        </p:txBody>
      </p:sp>
    </p:spTree>
    <p:extLst>
      <p:ext uri="{BB962C8B-B14F-4D97-AF65-F5344CB8AC3E}">
        <p14:creationId xmlns:p14="http://schemas.microsoft.com/office/powerpoint/2010/main" val="41887614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FF0994AC-43FC-4B03-A8BC-6337A9DD9EE2}" type="datetime1">
              <a:rPr lang="es-MX" smtClean="0"/>
              <a:t>03/12/2018</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4D25FD45-52E6-4F91-B015-06C9A9FD9E94}" type="slidenum">
              <a:rPr lang="es-MX" smtClean="0"/>
              <a:t>‹Nº›</a:t>
            </a:fld>
            <a:endParaRPr lang="es-MX"/>
          </a:p>
        </p:txBody>
      </p:sp>
    </p:spTree>
    <p:extLst>
      <p:ext uri="{BB962C8B-B14F-4D97-AF65-F5344CB8AC3E}">
        <p14:creationId xmlns:p14="http://schemas.microsoft.com/office/powerpoint/2010/main" val="40633614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33B3625-1E57-4388-905C-F53BEF94C867}" type="datetime1">
              <a:rPr lang="es-MX" smtClean="0"/>
              <a:t>03/12/2018</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D25FD45-52E6-4F91-B015-06C9A9FD9E94}" type="slidenum">
              <a:rPr lang="es-MX" smtClean="0"/>
              <a:t>‹Nº›</a:t>
            </a:fld>
            <a:endParaRPr lang="es-MX"/>
          </a:p>
        </p:txBody>
      </p:sp>
    </p:spTree>
    <p:extLst>
      <p:ext uri="{BB962C8B-B14F-4D97-AF65-F5344CB8AC3E}">
        <p14:creationId xmlns:p14="http://schemas.microsoft.com/office/powerpoint/2010/main" val="17202112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s-ES" smtClean="0"/>
              <a:t>Haga clic para modificar el estilo de título del patrón</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7A3D376-02CF-4CA4-921F-0511436D229B}" type="datetime1">
              <a:rPr lang="es-MX" smtClean="0"/>
              <a:t>03/12/2018</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D25FD45-52E6-4F91-B015-06C9A9FD9E94}" type="slidenum">
              <a:rPr lang="es-MX" smtClean="0"/>
              <a:t>‹Nº›</a:t>
            </a:fld>
            <a:endParaRPr lang="es-MX"/>
          </a:p>
        </p:txBody>
      </p:sp>
    </p:spTree>
    <p:extLst>
      <p:ext uri="{BB962C8B-B14F-4D97-AF65-F5344CB8AC3E}">
        <p14:creationId xmlns:p14="http://schemas.microsoft.com/office/powerpoint/2010/main" val="2744489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D6468693-E641-48F8-A013-71CB53D20AF8}" type="datetime1">
              <a:rPr lang="es-MX" smtClean="0"/>
              <a:t>03/12/2018</a:t>
            </a:fld>
            <a:endParaRPr lang="es-MX"/>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s-MX"/>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4D25FD45-52E6-4F91-B015-06C9A9FD9E94}" type="slidenum">
              <a:rPr lang="es-MX" smtClean="0"/>
              <a:t>‹Nº›</a:t>
            </a:fld>
            <a:endParaRPr lang="es-MX"/>
          </a:p>
        </p:txBody>
      </p:sp>
    </p:spTree>
    <p:extLst>
      <p:ext uri="{BB962C8B-B14F-4D97-AF65-F5344CB8AC3E}">
        <p14:creationId xmlns:p14="http://schemas.microsoft.com/office/powerpoint/2010/main" val="403851376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hf sldNum="0" hdr="0" dt="0"/>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slide" Target="slide5.xml"/><Relationship Id="rId5" Type="http://schemas.openxmlformats.org/officeDocument/2006/relationships/image" Target="../media/image5.jpe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neoattack.com/marca-personal-personal-branding-pasos-ventajas-ejemplos/" TargetMode="External"/><Relationship Id="rId2" Type="http://schemas.openxmlformats.org/officeDocument/2006/relationships/image" Target="../media/image8.jpg"/><Relationship Id="rId1" Type="http://schemas.openxmlformats.org/officeDocument/2006/relationships/slideLayout" Target="../slideLayouts/slideLayout2.xml"/><Relationship Id="rId5" Type="http://schemas.openxmlformats.org/officeDocument/2006/relationships/hyperlink" Target="https://neoattack.com/plan-social-media-guia-completa/" TargetMode="External"/><Relationship Id="rId4" Type="http://schemas.openxmlformats.org/officeDocument/2006/relationships/hyperlink" Target="https://neoattack.com/como-conseguir-clientes-en-las-redes-sociale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Layout" Target="../slideLayouts/slideLayout2.xml"/><Relationship Id="rId1" Type="http://schemas.openxmlformats.org/officeDocument/2006/relationships/video" Target="https://www.youtube.com/embed/Xc-sRlHh00I" TargetMode="Externa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hyperlink" Target="https://neoattack.com/5-estafas-por-internet-y-como-evitarlas/" TargetMode="External"/><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506776" y="198303"/>
            <a:ext cx="8689976" cy="901545"/>
          </a:xfrm>
        </p:spPr>
        <p:txBody>
          <a:bodyPr/>
          <a:lstStyle/>
          <a:p>
            <a:r>
              <a:rPr lang="es-MX" dirty="0" smtClean="0"/>
              <a:t>Las redes sociales</a:t>
            </a:r>
            <a:endParaRPr lang="es-MX" dirty="0"/>
          </a:p>
        </p:txBody>
      </p:sp>
      <p:sp>
        <p:nvSpPr>
          <p:cNvPr id="3" name="Subtítulo 2"/>
          <p:cNvSpPr>
            <a:spLocks noGrp="1"/>
          </p:cNvSpPr>
          <p:nvPr>
            <p:ph type="subTitle" idx="1"/>
          </p:nvPr>
        </p:nvSpPr>
        <p:spPr/>
        <p:txBody>
          <a:bodyPr>
            <a:normAutofit fontScale="92500" lnSpcReduction="10000"/>
          </a:bodyPr>
          <a:lstStyle/>
          <a:p>
            <a:r>
              <a:rPr lang="es-MX" dirty="0" smtClean="0">
                <a:solidFill>
                  <a:schemeClr val="tx1"/>
                </a:solidFill>
              </a:rPr>
              <a:t>Nombre:</a:t>
            </a:r>
          </a:p>
          <a:p>
            <a:r>
              <a:rPr lang="es-MX" dirty="0" smtClean="0">
                <a:solidFill>
                  <a:schemeClr val="tx1"/>
                </a:solidFill>
              </a:rPr>
              <a:t>Alondra montes García </a:t>
            </a:r>
          </a:p>
          <a:p>
            <a:r>
              <a:rPr lang="es-MX" dirty="0" smtClean="0">
                <a:solidFill>
                  <a:schemeClr val="tx1"/>
                </a:solidFill>
              </a:rPr>
              <a:t>Francisco Iván recendez flores</a:t>
            </a:r>
            <a:endParaRPr lang="es-MX" dirty="0">
              <a:solidFill>
                <a:schemeClr val="tx1"/>
              </a:solidFill>
            </a:endParaRPr>
          </a:p>
        </p:txBody>
      </p:sp>
      <p:pic>
        <p:nvPicPr>
          <p:cNvPr id="1026" name="Picture 2" descr="Redes Sociales Amigas o Enemiga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3728" y="1670264"/>
            <a:ext cx="4089438" cy="2000131"/>
          </a:xfrm>
          <a:prstGeom prst="rect">
            <a:avLst/>
          </a:prstGeom>
          <a:noFill/>
          <a:extLst>
            <a:ext uri="{909E8E84-426E-40DD-AFC4-6F175D3DCCD1}">
              <a14:hiddenFill xmlns:a14="http://schemas.microsoft.com/office/drawing/2010/main">
                <a:solidFill>
                  <a:srgbClr val="FFFFFF"/>
                </a:solidFill>
              </a14:hiddenFill>
            </a:ext>
          </a:extLst>
        </p:spPr>
      </p:pic>
      <p:sp>
        <p:nvSpPr>
          <p:cNvPr id="5" name="Cara sonriente 4">
            <a:hlinkClick r:id="rId6" action="ppaction://hlinksldjump"/>
          </p:cNvPr>
          <p:cNvSpPr/>
          <p:nvPr/>
        </p:nvSpPr>
        <p:spPr>
          <a:xfrm>
            <a:off x="815248" y="3886200"/>
            <a:ext cx="1090670" cy="121461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Marcador de pie de página 5"/>
          <p:cNvSpPr>
            <a:spLocks noGrp="1"/>
          </p:cNvSpPr>
          <p:nvPr>
            <p:ph type="ftr" sz="quarter" idx="11"/>
          </p:nvPr>
        </p:nvSpPr>
        <p:spPr/>
        <p:txBody>
          <a:bodyPr/>
          <a:lstStyle/>
          <a:p>
            <a:endParaRPr lang="es-MX"/>
          </a:p>
        </p:txBody>
      </p:sp>
    </p:spTree>
    <p:extLst>
      <p:ext uri="{BB962C8B-B14F-4D97-AF65-F5344CB8AC3E}">
        <p14:creationId xmlns:p14="http://schemas.microsoft.com/office/powerpoint/2010/main" val="1508633479"/>
      </p:ext>
    </p:extLst>
  </p:cSld>
  <p:clrMapOvr>
    <a:masterClrMapping/>
  </p:clrMapOvr>
  <mc:AlternateContent xmlns:mc="http://schemas.openxmlformats.org/markup-compatibility/2006">
    <mc:Choice xmlns:p14="http://schemas.microsoft.com/office/powerpoint/2010/main" Requires="p14">
      <p:transition spd="slow" p14:dur="2000" advTm="3000">
        <p:randomBar dir="vert"/>
        <p:sndAc>
          <p:stSnd>
            <p:snd r:embed="rId3" name="cashreg.wav"/>
          </p:stSnd>
        </p:sndAc>
      </p:transition>
    </mc:Choice>
    <mc:Fallback>
      <p:transition spd="slow" advTm="3000">
        <p:randomBar dir="vert"/>
        <p:sndAc>
          <p:stSnd>
            <p:snd r:embed="rId3" name="cashreg.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arn(inVertical)">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barn(inVertical)">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1026"/>
                                        </p:tgtEl>
                                        <p:attrNameLst>
                                          <p:attrName>style.visibility</p:attrName>
                                        </p:attrNameLst>
                                      </p:cBhvr>
                                      <p:to>
                                        <p:strVal val="visible"/>
                                      </p:to>
                                    </p:set>
                                    <p:anim calcmode="lin" valueType="num">
                                      <p:cBhvr>
                                        <p:cTn id="29" dur="500" fill="hold"/>
                                        <p:tgtEl>
                                          <p:spTgt spid="1026"/>
                                        </p:tgtEl>
                                        <p:attrNameLst>
                                          <p:attrName>ppt_w</p:attrName>
                                        </p:attrNameLst>
                                      </p:cBhvr>
                                      <p:tavLst>
                                        <p:tav tm="0">
                                          <p:val>
                                            <p:fltVal val="0"/>
                                          </p:val>
                                        </p:tav>
                                        <p:tav tm="100000">
                                          <p:val>
                                            <p:strVal val="#ppt_w"/>
                                          </p:val>
                                        </p:tav>
                                      </p:tavLst>
                                    </p:anim>
                                    <p:anim calcmode="lin" valueType="num">
                                      <p:cBhvr>
                                        <p:cTn id="30" dur="500" fill="hold"/>
                                        <p:tgtEl>
                                          <p:spTgt spid="1026"/>
                                        </p:tgtEl>
                                        <p:attrNameLst>
                                          <p:attrName>ppt_h</p:attrName>
                                        </p:attrNameLst>
                                      </p:cBhvr>
                                      <p:tavLst>
                                        <p:tav tm="0">
                                          <p:val>
                                            <p:fltVal val="0"/>
                                          </p:val>
                                        </p:tav>
                                        <p:tav tm="100000">
                                          <p:val>
                                            <p:strVal val="#ppt_h"/>
                                          </p:val>
                                        </p:tav>
                                      </p:tavLst>
                                    </p:anim>
                                    <p:animEffect transition="in" filter="fade">
                                      <p:cBhvr>
                                        <p:cTn id="31"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2000" b="-12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330506"/>
            <a:ext cx="10364451" cy="1135041"/>
          </a:xfrm>
        </p:spPr>
        <p:txBody>
          <a:bodyPr/>
          <a:lstStyle/>
          <a:p>
            <a:r>
              <a:rPr lang="es-MX" dirty="0" smtClean="0"/>
              <a:t>¿Que son las redes sociales?</a:t>
            </a:r>
            <a:endParaRPr lang="es-MX" dirty="0"/>
          </a:p>
        </p:txBody>
      </p:sp>
      <p:sp>
        <p:nvSpPr>
          <p:cNvPr id="3" name="Marcador de contenido 2"/>
          <p:cNvSpPr>
            <a:spLocks noGrp="1"/>
          </p:cNvSpPr>
          <p:nvPr>
            <p:ph sz="quarter" idx="13"/>
          </p:nvPr>
        </p:nvSpPr>
        <p:spPr>
          <a:xfrm>
            <a:off x="625" y="1882350"/>
            <a:ext cx="10363826" cy="3424107"/>
          </a:xfrm>
        </p:spPr>
        <p:txBody>
          <a:bodyPr>
            <a:normAutofit/>
          </a:bodyPr>
          <a:lstStyle/>
          <a:p>
            <a:r>
              <a:rPr lang="es-MX" sz="1500" cap="none" dirty="0" smtClean="0">
                <a:latin typeface="+mj-lt"/>
              </a:rPr>
              <a:t>una  red social es una estructura capaz de comunicar entre sí a personas o instituciones. a través de internet se pueden establecer relaciones que creen grupos o comunidades con intereses comunes.</a:t>
            </a:r>
          </a:p>
          <a:p>
            <a:r>
              <a:rPr lang="es-MX" sz="1500" cap="none" dirty="0" smtClean="0">
                <a:latin typeface="+mj-lt"/>
              </a:rPr>
              <a:t>las redes sociales suponen un contacto ilimitado y a tiempo real. esto se consigue gracias a la interactividad, uno de sus rasgos más distintivos y novedosos.  antes de las redes sociales, las empresas y los medios no tenían prácticamente formas de poderse comunicar con su público y así conocer su opinión. sin embargo, las redes permiten establecer un contacto mutuo entre emisor y receptor. ahora mismo un artículo colgado en un periódico digital no se considera terminado hasta que los receptores han añadido sus reflexiones al original.</a:t>
            </a:r>
          </a:p>
          <a:p>
            <a:endParaRPr lang="es-MX" dirty="0"/>
          </a:p>
        </p:txBody>
      </p:sp>
      <p:sp>
        <p:nvSpPr>
          <p:cNvPr id="4" name="Cara sonriente 3">
            <a:hlinkClick r:id="rId3" action="ppaction://hlinksldjump"/>
          </p:cNvPr>
          <p:cNvSpPr/>
          <p:nvPr/>
        </p:nvSpPr>
        <p:spPr>
          <a:xfrm>
            <a:off x="7469436" y="4274545"/>
            <a:ext cx="1090670" cy="804231"/>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Marcador de pie de página 4"/>
          <p:cNvSpPr>
            <a:spLocks noGrp="1"/>
          </p:cNvSpPr>
          <p:nvPr>
            <p:ph type="ftr" sz="quarter" idx="11"/>
          </p:nvPr>
        </p:nvSpPr>
        <p:spPr/>
        <p:txBody>
          <a:bodyPr/>
          <a:lstStyle/>
          <a:p>
            <a:endParaRPr lang="es-MX"/>
          </a:p>
        </p:txBody>
      </p:sp>
    </p:spTree>
    <p:extLst>
      <p:ext uri="{BB962C8B-B14F-4D97-AF65-F5344CB8AC3E}">
        <p14:creationId xmlns:p14="http://schemas.microsoft.com/office/powerpoint/2010/main" val="505885254"/>
      </p:ext>
    </p:extLst>
  </p:cSld>
  <p:clrMapOvr>
    <a:masterClrMapping/>
  </p:clrMapOvr>
  <mc:AlternateContent xmlns:mc="http://schemas.openxmlformats.org/markup-compatibility/2006">
    <mc:Choice xmlns:p14="http://schemas.microsoft.com/office/powerpoint/2010/main" Requires="p14">
      <p:transition spd="slow" p14:dur="3000" advClick="0" advTm="3000"/>
    </mc:Choice>
    <mc:Fallback>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88760" y="475298"/>
            <a:ext cx="10364451" cy="1596177"/>
          </a:xfrm>
        </p:spPr>
        <p:txBody>
          <a:bodyPr/>
          <a:lstStyle/>
          <a:p>
            <a:r>
              <a:rPr lang="es-MX" dirty="0" smtClean="0"/>
              <a:t>Para que se utiliza las redes sociales </a:t>
            </a:r>
            <a:endParaRPr lang="es-MX" dirty="0"/>
          </a:p>
        </p:txBody>
      </p:sp>
      <p:sp>
        <p:nvSpPr>
          <p:cNvPr id="3" name="Marcador de contenido 2"/>
          <p:cNvSpPr>
            <a:spLocks noGrp="1"/>
          </p:cNvSpPr>
          <p:nvPr>
            <p:ph sz="quarter" idx="13"/>
          </p:nvPr>
        </p:nvSpPr>
        <p:spPr>
          <a:xfrm>
            <a:off x="0" y="2201839"/>
            <a:ext cx="10363826" cy="3424107"/>
          </a:xfrm>
        </p:spPr>
        <p:txBody>
          <a:bodyPr>
            <a:normAutofit/>
          </a:bodyPr>
          <a:lstStyle/>
          <a:p>
            <a:r>
              <a:rPr lang="es-MX" cap="none" dirty="0" smtClean="0"/>
              <a:t>a través de estos portales podemos encontrar un acceso fácil a muchísima información sin necesidad de utilizar el buscador de google. esta tipo de comunicación se produce además en ambos sentidos ya que el contacto es constante, cuando alguien publica un contenido los lectores responden ya sea dando su opinión o formulando preguntas. esta comunicación presenta grandes ventajas que tanto las empresas como los medios están aprovechando cada vez más.</a:t>
            </a:r>
          </a:p>
          <a:p>
            <a:r>
              <a:rPr lang="es-MX" dirty="0"/>
              <a:t/>
            </a:r>
            <a:br>
              <a:rPr lang="es-MX" dirty="0"/>
            </a:br>
            <a:endParaRPr lang="es-MX" dirty="0"/>
          </a:p>
        </p:txBody>
      </p:sp>
      <p:sp>
        <p:nvSpPr>
          <p:cNvPr id="4" name="Marcador de pie de página 3"/>
          <p:cNvSpPr>
            <a:spLocks noGrp="1"/>
          </p:cNvSpPr>
          <p:nvPr>
            <p:ph type="ftr" sz="quarter" idx="11"/>
          </p:nvPr>
        </p:nvSpPr>
        <p:spPr/>
        <p:txBody>
          <a:bodyPr/>
          <a:lstStyle/>
          <a:p>
            <a:endParaRPr lang="es-MX"/>
          </a:p>
        </p:txBody>
      </p:sp>
    </p:spTree>
    <p:extLst>
      <p:ext uri="{BB962C8B-B14F-4D97-AF65-F5344CB8AC3E}">
        <p14:creationId xmlns:p14="http://schemas.microsoft.com/office/powerpoint/2010/main" val="3125132901"/>
      </p:ext>
    </p:extLst>
  </p:cSld>
  <p:clrMapOvr>
    <a:masterClrMapping/>
  </p:clrMapOvr>
  <mc:AlternateContent xmlns:mc="http://schemas.openxmlformats.org/markup-compatibility/2006">
    <mc:Choice xmlns:p14="http://schemas.microsoft.com/office/powerpoint/2010/main" Requires="p14">
      <p:transition spd="slow" p14:dur="3400" advClick="0" advTm="3000">
        <p14:reveal/>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anim calcmode="lin" valueType="num">
                                      <p:cBhvr>
                                        <p:cTn id="13" dur="2000" fill="hold"/>
                                        <p:tgtEl>
                                          <p:spTgt spid="2"/>
                                        </p:tgtEl>
                                        <p:attrNameLst>
                                          <p:attrName>ppt_w</p:attrName>
                                        </p:attrNameLst>
                                      </p:cBhvr>
                                      <p:tavLst>
                                        <p:tav tm="0" fmla="#ppt_w*sin(2.5*pi*$)">
                                          <p:val>
                                            <p:fltVal val="0"/>
                                          </p:val>
                                        </p:tav>
                                        <p:tav tm="100000">
                                          <p:val>
                                            <p:fltVal val="1"/>
                                          </p:val>
                                        </p:tav>
                                      </p:tavLst>
                                    </p:anim>
                                    <p:anim calcmode="lin" valueType="num">
                                      <p:cBhvr>
                                        <p:cTn id="14"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617561" y="193514"/>
            <a:ext cx="10364451" cy="1596177"/>
          </a:xfrm>
        </p:spPr>
        <p:txBody>
          <a:bodyPr/>
          <a:lstStyle/>
          <a:p>
            <a:r>
              <a:rPr lang="es-MX" dirty="0" smtClean="0"/>
              <a:t>Ventajas de las redes sociales</a:t>
            </a:r>
            <a:endParaRPr lang="es-MX" dirty="0"/>
          </a:p>
        </p:txBody>
      </p:sp>
      <p:sp>
        <p:nvSpPr>
          <p:cNvPr id="7" name="Rectángulo 6"/>
          <p:cNvSpPr/>
          <p:nvPr/>
        </p:nvSpPr>
        <p:spPr>
          <a:xfrm>
            <a:off x="88751" y="1108113"/>
            <a:ext cx="3687651" cy="5909310"/>
          </a:xfrm>
          <a:prstGeom prst="rect">
            <a:avLst/>
          </a:prstGeom>
        </p:spPr>
        <p:txBody>
          <a:bodyPr wrap="square">
            <a:spAutoFit/>
          </a:bodyPr>
          <a:lstStyle/>
          <a:p>
            <a:r>
              <a:rPr lang="es-MX" dirty="0">
                <a:effectLst>
                  <a:outerShdw blurRad="38100" dist="38100" dir="2700000" algn="tl">
                    <a:srgbClr val="000000">
                      <a:alpha val="43137"/>
                    </a:srgbClr>
                  </a:outerShdw>
                </a:effectLst>
              </a:rPr>
              <a:t/>
            </a:r>
            <a:br>
              <a:rPr lang="es-MX" dirty="0">
                <a:effectLst>
                  <a:outerShdw blurRad="38100" dist="38100" dir="2700000" algn="tl">
                    <a:srgbClr val="000000">
                      <a:alpha val="43137"/>
                    </a:srgbClr>
                  </a:outerShdw>
                </a:effectLst>
              </a:rPr>
            </a:br>
            <a:r>
              <a:rPr lang="es-MX" b="1" dirty="0">
                <a:effectLst>
                  <a:outerShdw blurRad="38100" dist="38100" dir="2700000" algn="tl">
                    <a:srgbClr val="000000">
                      <a:alpha val="43137"/>
                    </a:srgbClr>
                  </a:outerShdw>
                </a:effectLst>
              </a:rPr>
              <a:t>1. comunicación instantánea</a:t>
            </a:r>
            <a:endParaRPr lang="es-MX" dirty="0">
              <a:effectLst>
                <a:outerShdw blurRad="38100" dist="38100" dir="2700000" algn="tl">
                  <a:srgbClr val="000000">
                    <a:alpha val="43137"/>
                  </a:srgbClr>
                </a:outerShdw>
              </a:effectLst>
            </a:endParaRPr>
          </a:p>
          <a:p>
            <a:r>
              <a:rPr lang="es-MX" dirty="0">
                <a:effectLst>
                  <a:outerShdw blurRad="38100" dist="38100" dir="2700000" algn="tl">
                    <a:srgbClr val="000000">
                      <a:alpha val="43137"/>
                    </a:srgbClr>
                  </a:outerShdw>
                </a:effectLst>
              </a:rPr>
              <a:t>comunicación: todas las personas tienen la necesidad de relacionarse con otras. las redes sociales ofrecen la oportunidad de compartir momentos especiales y ponerse en contacto con amigos, conocidos o desconocidos de cualquier parte del mundo con el que compartamos intereses.</a:t>
            </a:r>
          </a:p>
          <a:p>
            <a:r>
              <a:rPr lang="es-MX" b="1" dirty="0">
                <a:effectLst>
                  <a:outerShdw blurRad="38100" dist="38100" dir="2700000" algn="tl">
                    <a:srgbClr val="000000">
                      <a:alpha val="43137"/>
                    </a:srgbClr>
                  </a:outerShdw>
                </a:effectLst>
              </a:rPr>
              <a:t>2. oportunidades laborales</a:t>
            </a:r>
            <a:endParaRPr lang="es-MX" dirty="0">
              <a:effectLst>
                <a:outerShdw blurRad="38100" dist="38100" dir="2700000" algn="tl">
                  <a:srgbClr val="000000">
                    <a:alpha val="43137"/>
                  </a:srgbClr>
                </a:outerShdw>
              </a:effectLst>
            </a:endParaRPr>
          </a:p>
          <a:p>
            <a:r>
              <a:rPr lang="es-MX" dirty="0">
                <a:effectLst>
                  <a:outerShdw blurRad="38100" dist="38100" dir="2700000" algn="tl">
                    <a:srgbClr val="000000">
                      <a:alpha val="43137"/>
                    </a:srgbClr>
                  </a:outerShdw>
                </a:effectLst>
              </a:rPr>
              <a:t>marca personal: las redes sociales pueden ser nuestra mejor carta de presentación. una de sus ventajas es que se pueden considerar un currículum 2.0, con el que podemos aprovechar para desarrollar </a:t>
            </a:r>
            <a:r>
              <a:rPr lang="es-MX" dirty="0" smtClean="0">
                <a:effectLst>
                  <a:outerShdw blurRad="38100" dist="38100" dir="2700000" algn="tl">
                    <a:srgbClr val="000000">
                      <a:alpha val="43137"/>
                    </a:srgbClr>
                  </a:outerShdw>
                </a:effectLst>
              </a:rPr>
              <a:t>nuestra </a:t>
            </a:r>
            <a:r>
              <a:rPr lang="es-MX" dirty="0" smtClean="0">
                <a:solidFill>
                  <a:schemeClr val="tx1">
                    <a:lumMod val="50000"/>
                    <a:lumOff val="50000"/>
                  </a:schemeClr>
                </a:solidFill>
                <a:effectLst>
                  <a:outerShdw blurRad="38100" dist="38100" dir="2700000" algn="tl">
                    <a:srgbClr val="000000">
                      <a:alpha val="43137"/>
                    </a:srgbClr>
                  </a:outerShdw>
                </a:effectLst>
                <a:hlinkClick r:id="rId3"/>
              </a:rPr>
              <a:t>marca </a:t>
            </a:r>
            <a:r>
              <a:rPr lang="es-MX" dirty="0">
                <a:solidFill>
                  <a:schemeClr val="tx1">
                    <a:lumMod val="50000"/>
                    <a:lumOff val="50000"/>
                  </a:schemeClr>
                </a:solidFill>
                <a:effectLst>
                  <a:outerShdw blurRad="38100" dist="38100" dir="2700000" algn="tl">
                    <a:srgbClr val="000000">
                      <a:alpha val="43137"/>
                    </a:srgbClr>
                  </a:outerShdw>
                </a:effectLst>
                <a:hlinkClick r:id="rId3"/>
              </a:rPr>
              <a:t>personal</a:t>
            </a:r>
            <a:r>
              <a:rPr lang="es-MX" dirty="0">
                <a:effectLst>
                  <a:outerShdw blurRad="38100" dist="38100" dir="2700000" algn="tl">
                    <a:srgbClr val="000000">
                      <a:alpha val="43137"/>
                    </a:srgbClr>
                  </a:outerShdw>
                </a:effectLst>
              </a:rPr>
              <a:t>.</a:t>
            </a:r>
          </a:p>
          <a:p>
            <a:r>
              <a:rPr lang="es-MX" dirty="0">
                <a:effectLst>
                  <a:outerShdw blurRad="38100" dist="38100" dir="2700000" algn="tl">
                    <a:srgbClr val="000000">
                      <a:alpha val="43137"/>
                    </a:srgbClr>
                  </a:outerShdw>
                </a:effectLst>
              </a:rPr>
              <a:t>trabajo: muchas empresas buscan a los posibles candidatos en redes sociales profesionales como LinkedIn.</a:t>
            </a:r>
          </a:p>
        </p:txBody>
      </p:sp>
      <p:sp>
        <p:nvSpPr>
          <p:cNvPr id="8" name="Rectángulo 7"/>
          <p:cNvSpPr/>
          <p:nvPr/>
        </p:nvSpPr>
        <p:spPr>
          <a:xfrm>
            <a:off x="3875555" y="1534529"/>
            <a:ext cx="2958473" cy="4801314"/>
          </a:xfrm>
          <a:prstGeom prst="rect">
            <a:avLst/>
          </a:prstGeom>
        </p:spPr>
        <p:txBody>
          <a:bodyPr wrap="square">
            <a:spAutoFit/>
          </a:bodyPr>
          <a:lstStyle/>
          <a:p>
            <a:pPr algn="just"/>
            <a:r>
              <a:rPr lang="es-MX" i="1" dirty="0" smtClean="0">
                <a:effectLst>
                  <a:outerShdw blurRad="38100" dist="38100" dir="2700000" algn="tl">
                    <a:srgbClr val="000000">
                      <a:alpha val="43137"/>
                    </a:srgbClr>
                  </a:outerShdw>
                </a:effectLst>
                <a:latin typeface="+mj-lt"/>
              </a:rPr>
              <a:t>3. Información y entretenimiento</a:t>
            </a:r>
          </a:p>
          <a:p>
            <a:pPr algn="just">
              <a:buFont typeface="Arial" panose="020B0604020202020204" pitchFamily="34" charset="0"/>
              <a:buChar char="•"/>
            </a:pPr>
            <a:r>
              <a:rPr lang="es-MX" i="1" dirty="0" smtClean="0">
                <a:effectLst>
                  <a:outerShdw blurRad="38100" dist="38100" dir="2700000" algn="tl">
                    <a:srgbClr val="000000">
                      <a:alpha val="43137"/>
                    </a:srgbClr>
                  </a:outerShdw>
                </a:effectLst>
                <a:latin typeface="+mj-lt"/>
              </a:rPr>
              <a:t>Entretenimiento: Nos ofrecen información y entretenimiento a tiempo real y a la carta. Podemos elegir a quién seguir o qué medios de comunicación nos interesan para mantenernos informados en lo que pasa en cualquier lugar del mundo.</a:t>
            </a:r>
          </a:p>
          <a:p>
            <a:pPr algn="just"/>
            <a:r>
              <a:rPr lang="es-MX" i="1" dirty="0" smtClean="0">
                <a:effectLst>
                  <a:outerShdw blurRad="38100" dist="38100" dir="2700000" algn="tl">
                    <a:srgbClr val="000000">
                      <a:alpha val="43137"/>
                    </a:srgbClr>
                  </a:outerShdw>
                </a:effectLst>
                <a:latin typeface="+mj-lt"/>
              </a:rPr>
              <a:t>4. Denuncia Social</a:t>
            </a:r>
          </a:p>
          <a:p>
            <a:pPr algn="just">
              <a:buFont typeface="Arial" panose="020B0604020202020204" pitchFamily="34" charset="0"/>
              <a:buChar char="•"/>
            </a:pPr>
            <a:r>
              <a:rPr lang="es-MX" i="1" dirty="0" smtClean="0">
                <a:effectLst>
                  <a:outerShdw blurRad="38100" dist="38100" dir="2700000" algn="tl">
                    <a:srgbClr val="000000">
                      <a:alpha val="43137"/>
                    </a:srgbClr>
                  </a:outerShdw>
                </a:effectLst>
                <a:latin typeface="+mj-lt"/>
              </a:rPr>
              <a:t>Denuncia de situaciones: Gracias a las redes sociales salen a la luz situaciones que a los medios de comunicación les pasan desapercibidas.</a:t>
            </a:r>
            <a:endParaRPr lang="es-MX" i="1" dirty="0">
              <a:effectLst>
                <a:outerShdw blurRad="38100" dist="38100" dir="2700000" algn="tl">
                  <a:srgbClr val="000000">
                    <a:alpha val="43137"/>
                  </a:srgbClr>
                </a:outerShdw>
              </a:effectLst>
              <a:latin typeface="+mj-lt"/>
            </a:endParaRPr>
          </a:p>
        </p:txBody>
      </p:sp>
      <p:sp>
        <p:nvSpPr>
          <p:cNvPr id="9" name="Rectángulo 8"/>
          <p:cNvSpPr/>
          <p:nvPr/>
        </p:nvSpPr>
        <p:spPr>
          <a:xfrm>
            <a:off x="6834028" y="1673028"/>
            <a:ext cx="3175150" cy="4770537"/>
          </a:xfrm>
          <a:prstGeom prst="rect">
            <a:avLst/>
          </a:prstGeom>
        </p:spPr>
        <p:txBody>
          <a:bodyPr wrap="square">
            <a:spAutoFit/>
          </a:bodyPr>
          <a:lstStyle/>
          <a:p>
            <a:pPr algn="just"/>
            <a:r>
              <a:rPr lang="es-MX" sz="1600" i="0" dirty="0" smtClean="0">
                <a:effectLst>
                  <a:outerShdw blurRad="38100" dist="38100" dir="2700000" algn="tl">
                    <a:srgbClr val="000000">
                      <a:alpha val="43137"/>
                    </a:srgbClr>
                  </a:outerShdw>
                </a:effectLst>
                <a:latin typeface="+mj-lt"/>
              </a:rPr>
              <a:t>3. Fidelización de clientes y contacto de clientes potenciales</a:t>
            </a:r>
          </a:p>
          <a:p>
            <a:pPr lvl="1" algn="just">
              <a:buFont typeface="Arial" panose="020B0604020202020204" pitchFamily="34" charset="0"/>
              <a:buChar char="•"/>
            </a:pPr>
            <a:r>
              <a:rPr lang="es-MX" sz="1600" i="0" dirty="0" smtClean="0">
                <a:effectLst>
                  <a:outerShdw blurRad="38100" dist="38100" dir="2700000" algn="tl">
                    <a:srgbClr val="000000">
                      <a:alpha val="43137"/>
                    </a:srgbClr>
                  </a:outerShdw>
                </a:effectLst>
                <a:latin typeface="+mj-lt"/>
              </a:rPr>
              <a:t>Fidelización: En las redes sociales las empresas pueden desarrollar acciones de fidelización de clientes con ofertas o contenidos que les puedan interesar.</a:t>
            </a:r>
          </a:p>
          <a:p>
            <a:pPr algn="just">
              <a:buFont typeface="Arial" panose="020B0604020202020204" pitchFamily="34" charset="0"/>
              <a:buChar char="•"/>
            </a:pPr>
            <a:r>
              <a:rPr lang="es-MX" sz="1600" i="0" dirty="0" smtClean="0">
                <a:solidFill>
                  <a:schemeClr val="tx1">
                    <a:lumMod val="50000"/>
                    <a:lumOff val="50000"/>
                  </a:schemeClr>
                </a:solidFill>
                <a:effectLst>
                  <a:outerShdw blurRad="38100" dist="38100" dir="2700000" algn="tl">
                    <a:srgbClr val="000000">
                      <a:alpha val="43137"/>
                    </a:srgbClr>
                  </a:outerShdw>
                </a:effectLst>
                <a:latin typeface="+mj-lt"/>
              </a:rPr>
              <a:t>Captación de </a:t>
            </a:r>
            <a:r>
              <a:rPr lang="es-MX" sz="1600" i="0" dirty="0" err="1" smtClean="0">
                <a:solidFill>
                  <a:schemeClr val="tx1">
                    <a:lumMod val="50000"/>
                    <a:lumOff val="50000"/>
                  </a:schemeClr>
                </a:solidFill>
                <a:effectLst>
                  <a:outerShdw blurRad="38100" dist="38100" dir="2700000" algn="tl">
                    <a:srgbClr val="000000">
                      <a:alpha val="43137"/>
                    </a:srgbClr>
                  </a:outerShdw>
                </a:effectLst>
                <a:latin typeface="+mj-lt"/>
              </a:rPr>
              <a:t>clientes:También</a:t>
            </a:r>
            <a:r>
              <a:rPr lang="es-MX" sz="1600" i="0" dirty="0" smtClean="0">
                <a:solidFill>
                  <a:schemeClr val="tx1">
                    <a:lumMod val="50000"/>
                    <a:lumOff val="50000"/>
                  </a:schemeClr>
                </a:solidFill>
                <a:effectLst>
                  <a:outerShdw blurRad="38100" dist="38100" dir="2700000" algn="tl">
                    <a:srgbClr val="000000">
                      <a:alpha val="43137"/>
                    </a:srgbClr>
                  </a:outerShdw>
                </a:effectLst>
                <a:latin typeface="+mj-lt"/>
              </a:rPr>
              <a:t> son una herramienta muy interesante para la </a:t>
            </a:r>
            <a:r>
              <a:rPr lang="es-MX" sz="1600" i="0" strike="noStrike" dirty="0" smtClean="0">
                <a:solidFill>
                  <a:schemeClr val="tx1">
                    <a:lumMod val="50000"/>
                    <a:lumOff val="50000"/>
                  </a:schemeClr>
                </a:solidFill>
                <a:effectLst>
                  <a:outerShdw blurRad="38100" dist="38100" dir="2700000" algn="tl">
                    <a:srgbClr val="000000">
                      <a:alpha val="43137"/>
                    </a:srgbClr>
                  </a:outerShdw>
                </a:effectLst>
                <a:latin typeface="+mj-lt"/>
                <a:hlinkClick r:id="rId4"/>
              </a:rPr>
              <a:t>captación de clientes. Para</a:t>
            </a:r>
            <a:r>
              <a:rPr lang="es-MX" sz="1600" i="0" dirty="0" smtClean="0">
                <a:solidFill>
                  <a:schemeClr val="tx1">
                    <a:lumMod val="50000"/>
                    <a:lumOff val="50000"/>
                  </a:schemeClr>
                </a:solidFill>
                <a:effectLst>
                  <a:outerShdw blurRad="38100" dist="38100" dir="2700000" algn="tl">
                    <a:srgbClr val="000000">
                      <a:alpha val="43137"/>
                    </a:srgbClr>
                  </a:outerShdw>
                </a:effectLst>
                <a:latin typeface="+mj-lt"/>
              </a:rPr>
              <a:t> ello siempre es necesario planear una buena </a:t>
            </a:r>
            <a:r>
              <a:rPr lang="es-MX" sz="1600" i="0" strike="noStrike" dirty="0" smtClean="0">
                <a:solidFill>
                  <a:schemeClr val="tx1">
                    <a:lumMod val="50000"/>
                    <a:lumOff val="50000"/>
                  </a:schemeClr>
                </a:solidFill>
                <a:effectLst>
                  <a:outerShdw blurRad="38100" dist="38100" dir="2700000" algn="tl">
                    <a:srgbClr val="000000">
                      <a:alpha val="43137"/>
                    </a:srgbClr>
                  </a:outerShdw>
                </a:effectLst>
                <a:latin typeface="+mj-lt"/>
                <a:hlinkClick r:id="rId5"/>
              </a:rPr>
              <a:t>estrategia Social Media</a:t>
            </a:r>
            <a:r>
              <a:rPr lang="es-MX" sz="1600" i="0" dirty="0" smtClean="0">
                <a:solidFill>
                  <a:schemeClr val="tx1">
                    <a:lumMod val="50000"/>
                    <a:lumOff val="50000"/>
                  </a:schemeClr>
                </a:solidFill>
                <a:effectLst>
                  <a:outerShdw blurRad="38100" dist="38100" dir="2700000" algn="tl">
                    <a:srgbClr val="000000">
                      <a:alpha val="43137"/>
                    </a:srgbClr>
                  </a:outerShdw>
                </a:effectLst>
                <a:latin typeface="+mj-lt"/>
              </a:rPr>
              <a:t>.</a:t>
            </a:r>
          </a:p>
          <a:p>
            <a:pPr algn="just"/>
            <a:r>
              <a:rPr lang="es-MX" sz="1600" i="0" dirty="0" smtClean="0">
                <a:solidFill>
                  <a:schemeClr val="tx1">
                    <a:lumMod val="50000"/>
                    <a:lumOff val="50000"/>
                  </a:schemeClr>
                </a:solidFill>
                <a:effectLst>
                  <a:outerShdw blurRad="38100" dist="38100" dir="2700000" algn="tl">
                    <a:srgbClr val="000000">
                      <a:alpha val="43137"/>
                    </a:srgbClr>
                  </a:outerShdw>
                </a:effectLst>
                <a:latin typeface="+mj-lt"/>
              </a:rPr>
              <a:t>4. Posibilidad de asociar un blog</a:t>
            </a:r>
          </a:p>
          <a:p>
            <a:pPr algn="just">
              <a:buFont typeface="Arial" panose="020B0604020202020204" pitchFamily="34" charset="0"/>
              <a:buChar char="•"/>
            </a:pPr>
            <a:r>
              <a:rPr lang="es-MX" sz="1600" i="0" dirty="0" smtClean="0">
                <a:solidFill>
                  <a:schemeClr val="tx1">
                    <a:lumMod val="50000"/>
                    <a:lumOff val="50000"/>
                  </a:schemeClr>
                </a:solidFill>
                <a:effectLst>
                  <a:outerShdw blurRad="38100" dist="38100" dir="2700000" algn="tl">
                    <a:srgbClr val="000000">
                      <a:alpha val="43137"/>
                    </a:srgbClr>
                  </a:outerShdw>
                </a:effectLst>
                <a:latin typeface="+mj-lt"/>
              </a:rPr>
              <a:t>Contenidos de </a:t>
            </a:r>
            <a:r>
              <a:rPr lang="es-MX" sz="1600" i="0" dirty="0" err="1" smtClean="0">
                <a:solidFill>
                  <a:schemeClr val="tx1">
                    <a:lumMod val="50000"/>
                    <a:lumOff val="50000"/>
                  </a:schemeClr>
                </a:solidFill>
                <a:effectLst>
                  <a:outerShdw blurRad="38100" dist="38100" dir="2700000" algn="tl">
                    <a:srgbClr val="000000">
                      <a:alpha val="43137"/>
                    </a:srgbClr>
                  </a:outerShdw>
                </a:effectLst>
                <a:latin typeface="+mj-lt"/>
              </a:rPr>
              <a:t>calidad:Un</a:t>
            </a:r>
            <a:r>
              <a:rPr lang="es-MX" sz="1600" i="0" dirty="0" smtClean="0">
                <a:solidFill>
                  <a:schemeClr val="tx1">
                    <a:lumMod val="50000"/>
                    <a:lumOff val="50000"/>
                  </a:schemeClr>
                </a:solidFill>
                <a:effectLst>
                  <a:outerShdw blurRad="38100" dist="38100" dir="2700000" algn="tl">
                    <a:srgbClr val="000000">
                      <a:alpha val="43137"/>
                    </a:srgbClr>
                  </a:outerShdw>
                </a:effectLst>
                <a:latin typeface="+mj-lt"/>
              </a:rPr>
              <a:t> blog puede ser muy beneficioso para nuestra marca, y no hay mejor forma de difundir buenos contenidos que crearlos tú mismo</a:t>
            </a:r>
            <a:endParaRPr lang="es-MX" sz="1600" i="0" dirty="0">
              <a:solidFill>
                <a:schemeClr val="tx1">
                  <a:lumMod val="50000"/>
                  <a:lumOff val="50000"/>
                </a:schemeClr>
              </a:solidFill>
              <a:effectLst>
                <a:outerShdw blurRad="38100" dist="38100" dir="2700000" algn="tl">
                  <a:srgbClr val="000000">
                    <a:alpha val="43137"/>
                  </a:srgbClr>
                </a:outerShdw>
              </a:effectLst>
              <a:latin typeface="+mj-lt"/>
            </a:endParaRPr>
          </a:p>
        </p:txBody>
      </p:sp>
      <p:sp>
        <p:nvSpPr>
          <p:cNvPr id="10" name="Marcador de pie de página 9"/>
          <p:cNvSpPr>
            <a:spLocks noGrp="1"/>
          </p:cNvSpPr>
          <p:nvPr>
            <p:ph type="ftr" sz="quarter" idx="11"/>
          </p:nvPr>
        </p:nvSpPr>
        <p:spPr/>
        <p:txBody>
          <a:bodyPr/>
          <a:lstStyle/>
          <a:p>
            <a:endParaRPr lang="es-MX"/>
          </a:p>
        </p:txBody>
      </p:sp>
    </p:spTree>
    <p:extLst>
      <p:ext uri="{BB962C8B-B14F-4D97-AF65-F5344CB8AC3E}">
        <p14:creationId xmlns:p14="http://schemas.microsoft.com/office/powerpoint/2010/main" val="3960816191"/>
      </p:ext>
    </p:extLst>
  </p:cSld>
  <p:clrMapOvr>
    <a:masterClrMapping/>
  </p:clrMapOvr>
  <p:transition spd="slow" advClick="0" advTm="300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mph" presetSubtype="0" fill="hold" grpId="0" nodeType="clickEffect">
                                  <p:stCondLst>
                                    <p:cond delay="0"/>
                                  </p:stCondLst>
                                  <p:childTnLst>
                                    <p:animRot by="21600000">
                                      <p:cBhvr>
                                        <p:cTn id="16" dur="2000" fill="hold"/>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r="-2000"/>
          </a:stretch>
        </a:blipFill>
        <a:effectLst/>
      </p:bgPr>
    </p:bg>
    <p:spTree>
      <p:nvGrpSpPr>
        <p:cNvPr id="1" name=""/>
        <p:cNvGrpSpPr/>
        <p:nvPr/>
      </p:nvGrpSpPr>
      <p:grpSpPr>
        <a:xfrm>
          <a:off x="0" y="0"/>
          <a:ext cx="0" cy="0"/>
          <a:chOff x="0" y="0"/>
          <a:chExt cx="0" cy="0"/>
        </a:xfrm>
      </p:grpSpPr>
      <p:pic>
        <p:nvPicPr>
          <p:cNvPr id="4" name="Xc-sRlHh00I"/>
          <p:cNvPicPr>
            <a:picLocks noRot="1" noChangeAspect="1"/>
          </p:cNvPicPr>
          <p:nvPr>
            <a:videoFile r:link="rId1"/>
          </p:nvPr>
        </p:nvPicPr>
        <p:blipFill>
          <a:blip r:embed="rId4"/>
          <a:stretch>
            <a:fillRect/>
          </a:stretch>
        </p:blipFill>
        <p:spPr>
          <a:xfrm>
            <a:off x="2245605" y="1482113"/>
            <a:ext cx="4572000" cy="2571750"/>
          </a:xfrm>
          <a:prstGeom prst="rect">
            <a:avLst/>
          </a:prstGeom>
          <a:ln w="9525" cap="flat">
            <a:solidFill>
              <a:srgbClr val="383838"/>
            </a:solidFill>
          </a:ln>
          <a:effectLst>
            <a:outerShdw blurRad="152400" dist="317500" dir="6000000" sx="105000" sy="105000" algn="tl" rotWithShape="0">
              <a:srgbClr val="000000">
                <a:alpha val="30000"/>
              </a:srgbClr>
            </a:outerShdw>
          </a:effectLst>
          <a:scene3d>
            <a:camera prst="perspectiveRight" fov="2100000">
              <a:rot lat="0" lon="20400000" rev="0"/>
            </a:camera>
            <a:lightRig rig="threePt" dir="t"/>
          </a:scene3d>
          <a:sp3d extrusionH="889000" prstMaterial="matte">
            <a:extrusionClr>
              <a:srgbClr val="777777"/>
            </a:extrusionClr>
          </a:sp3d>
        </p:spPr>
      </p:pic>
      <p:sp>
        <p:nvSpPr>
          <p:cNvPr id="5" name="Marcador de pie de página 4"/>
          <p:cNvSpPr>
            <a:spLocks noGrp="1"/>
          </p:cNvSpPr>
          <p:nvPr>
            <p:ph type="ftr" sz="quarter" idx="11"/>
          </p:nvPr>
        </p:nvSpPr>
        <p:spPr/>
        <p:txBody>
          <a:bodyPr/>
          <a:lstStyle/>
          <a:p>
            <a:endParaRPr lang="es-MX"/>
          </a:p>
        </p:txBody>
      </p:sp>
    </p:spTree>
    <p:extLst>
      <p:ext uri="{BB962C8B-B14F-4D97-AF65-F5344CB8AC3E}">
        <p14:creationId xmlns:p14="http://schemas.microsoft.com/office/powerpoint/2010/main" val="416833225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14000">
        <p15:prstTrans prst="fracture"/>
      </p:transition>
    </mc:Choice>
    <mc:Fallback>
      <p:transition spd="slow" advClick="0" advTm="14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Desventajas de las redes sociales</a:t>
            </a:r>
            <a:endParaRPr lang="es-MX" dirty="0"/>
          </a:p>
        </p:txBody>
      </p:sp>
      <p:sp>
        <p:nvSpPr>
          <p:cNvPr id="4" name="Rectángulo 3"/>
          <p:cNvSpPr/>
          <p:nvPr/>
        </p:nvSpPr>
        <p:spPr>
          <a:xfrm>
            <a:off x="0" y="1804256"/>
            <a:ext cx="3679634" cy="4801314"/>
          </a:xfrm>
          <a:prstGeom prst="rect">
            <a:avLst/>
          </a:prstGeom>
        </p:spPr>
        <p:txBody>
          <a:bodyPr wrap="square">
            <a:spAutoFit/>
          </a:bodyPr>
          <a:lstStyle/>
          <a:p>
            <a:pPr algn="just"/>
            <a:r>
              <a:rPr lang="es-MX" i="1" dirty="0" smtClean="0">
                <a:solidFill>
                  <a:srgbClr val="1D1D1D"/>
                </a:solidFill>
                <a:effectLst>
                  <a:outerShdw blurRad="38100" dist="38100" dir="2700000" algn="tl">
                    <a:srgbClr val="000000">
                      <a:alpha val="43137"/>
                    </a:srgbClr>
                  </a:outerShdw>
                </a:effectLst>
                <a:latin typeface="Helvetica Bold"/>
              </a:rPr>
              <a:t>1. Estafas en redes sociales</a:t>
            </a:r>
          </a:p>
          <a:p>
            <a:pPr algn="just">
              <a:buFont typeface="Arial" panose="020B0604020202020204" pitchFamily="34" charset="0"/>
              <a:buChar char="•"/>
            </a:pPr>
            <a:r>
              <a:rPr lang="es-MX" i="1" dirty="0" smtClean="0">
                <a:solidFill>
                  <a:srgbClr val="555555"/>
                </a:solidFill>
                <a:effectLst>
                  <a:outerShdw blurRad="38100" dist="38100" dir="2700000" algn="tl">
                    <a:srgbClr val="000000">
                      <a:alpha val="43137"/>
                    </a:srgbClr>
                  </a:outerShdw>
                </a:effectLst>
                <a:latin typeface="Helvetica Regular"/>
              </a:rPr>
              <a:t>Estafas a </a:t>
            </a:r>
            <a:r>
              <a:rPr lang="es-MX" i="1" dirty="0" err="1" smtClean="0">
                <a:solidFill>
                  <a:srgbClr val="555555"/>
                </a:solidFill>
                <a:effectLst>
                  <a:outerShdw blurRad="38100" dist="38100" dir="2700000" algn="tl">
                    <a:srgbClr val="000000">
                      <a:alpha val="43137"/>
                    </a:srgbClr>
                  </a:outerShdw>
                </a:effectLst>
                <a:latin typeface="Helvetica Regular"/>
              </a:rPr>
              <a:t>usuarios:Las</a:t>
            </a:r>
            <a:r>
              <a:rPr lang="es-MX" i="1" dirty="0" smtClean="0">
                <a:solidFill>
                  <a:srgbClr val="555555"/>
                </a:solidFill>
                <a:effectLst>
                  <a:outerShdw blurRad="38100" dist="38100" dir="2700000" algn="tl">
                    <a:srgbClr val="000000">
                      <a:alpha val="43137"/>
                    </a:srgbClr>
                  </a:outerShdw>
                </a:effectLst>
                <a:latin typeface="Helvetica Regular"/>
              </a:rPr>
              <a:t> estafas en las redes sociales a personas son cada día más comunes. Por ello es importante conocer </a:t>
            </a:r>
            <a:r>
              <a:rPr lang="es-MX" i="1" strike="noStrike" dirty="0" smtClean="0">
                <a:solidFill>
                  <a:srgbClr val="0000FF"/>
                </a:solidFill>
                <a:effectLst>
                  <a:outerShdw blurRad="38100" dist="38100" dir="2700000" algn="tl">
                    <a:srgbClr val="000000">
                      <a:alpha val="43137"/>
                    </a:srgbClr>
                  </a:outerShdw>
                </a:effectLst>
                <a:latin typeface="Helvetica Regular"/>
                <a:hlinkClick r:id="rId3"/>
              </a:rPr>
              <a:t>cuáles son las estafas más comunes y cómo evitarlas.</a:t>
            </a:r>
            <a:endParaRPr lang="es-MX" i="1" dirty="0" smtClean="0">
              <a:solidFill>
                <a:srgbClr val="555555"/>
              </a:solidFill>
              <a:effectLst>
                <a:outerShdw blurRad="38100" dist="38100" dir="2700000" algn="tl">
                  <a:srgbClr val="000000">
                    <a:alpha val="43137"/>
                  </a:srgbClr>
                </a:outerShdw>
              </a:effectLst>
              <a:latin typeface="Helvetica Regular"/>
            </a:endParaRPr>
          </a:p>
          <a:p>
            <a:pPr algn="just"/>
            <a:r>
              <a:rPr lang="es-MX" i="1" dirty="0" smtClean="0">
                <a:solidFill>
                  <a:srgbClr val="1D1D1D"/>
                </a:solidFill>
                <a:effectLst>
                  <a:outerShdw blurRad="38100" dist="38100" dir="2700000" algn="tl">
                    <a:srgbClr val="000000">
                      <a:alpha val="43137"/>
                    </a:srgbClr>
                  </a:outerShdw>
                </a:effectLst>
                <a:latin typeface="Helvetica Bold"/>
              </a:rPr>
              <a:t>2. Configuración de nuestra privacidad</a:t>
            </a:r>
          </a:p>
          <a:p>
            <a:pPr algn="just">
              <a:buFont typeface="Arial" panose="020B0604020202020204" pitchFamily="34" charset="0"/>
              <a:buChar char="•"/>
            </a:pPr>
            <a:r>
              <a:rPr lang="es-MX" i="1" dirty="0" err="1" smtClean="0">
                <a:solidFill>
                  <a:srgbClr val="555555"/>
                </a:solidFill>
                <a:effectLst>
                  <a:outerShdw blurRad="38100" dist="38100" dir="2700000" algn="tl">
                    <a:srgbClr val="000000">
                      <a:alpha val="43137"/>
                    </a:srgbClr>
                  </a:outerShdw>
                </a:effectLst>
                <a:latin typeface="Helvetica Regular"/>
              </a:rPr>
              <a:t>Privacidad:Es</a:t>
            </a:r>
            <a:r>
              <a:rPr lang="es-MX" i="1" dirty="0" smtClean="0">
                <a:solidFill>
                  <a:srgbClr val="555555"/>
                </a:solidFill>
                <a:effectLst>
                  <a:outerShdw blurRad="38100" dist="38100" dir="2700000" algn="tl">
                    <a:srgbClr val="000000">
                      <a:alpha val="43137"/>
                    </a:srgbClr>
                  </a:outerShdw>
                </a:effectLst>
                <a:latin typeface="Helvetica Regular"/>
              </a:rPr>
              <a:t> muy importante que revisemos la configuración de privacidad antes de empezar a subir contenidos o desvelar datos personales. Para ello debemos determinar la cantidad de datos que queremos o nos conviene publicar.</a:t>
            </a:r>
            <a:endParaRPr lang="es-MX" i="1" dirty="0">
              <a:solidFill>
                <a:srgbClr val="555555"/>
              </a:solidFill>
              <a:effectLst>
                <a:outerShdw blurRad="38100" dist="38100" dir="2700000" algn="tl">
                  <a:srgbClr val="000000">
                    <a:alpha val="43137"/>
                  </a:srgbClr>
                </a:outerShdw>
              </a:effectLst>
              <a:latin typeface="Helvetica Regular"/>
            </a:endParaRPr>
          </a:p>
        </p:txBody>
      </p:sp>
      <p:sp>
        <p:nvSpPr>
          <p:cNvPr id="5" name="Rectángulo 4"/>
          <p:cNvSpPr/>
          <p:nvPr/>
        </p:nvSpPr>
        <p:spPr>
          <a:xfrm>
            <a:off x="3679634" y="1983036"/>
            <a:ext cx="4164376" cy="4484034"/>
          </a:xfrm>
          <a:prstGeom prst="rect">
            <a:avLst/>
          </a:prstGeom>
        </p:spPr>
        <p:txBody>
          <a:bodyPr wrap="square">
            <a:spAutoFit/>
          </a:bodyPr>
          <a:lstStyle/>
          <a:p>
            <a:pPr algn="just"/>
            <a:r>
              <a:rPr lang="es-MX" b="1" i="0" dirty="0" smtClean="0">
                <a:solidFill>
                  <a:srgbClr val="1D1D1D"/>
                </a:solidFill>
                <a:effectLst>
                  <a:outerShdw blurRad="38100" dist="38100" dir="2700000" algn="tl">
                    <a:srgbClr val="000000">
                      <a:alpha val="43137"/>
                    </a:srgbClr>
                  </a:outerShdw>
                </a:effectLst>
                <a:latin typeface="Helvetica Bold"/>
              </a:rPr>
              <a:t>3.</a:t>
            </a:r>
            <a:r>
              <a:rPr lang="es-MX" b="0" i="0" dirty="0" smtClean="0">
                <a:solidFill>
                  <a:srgbClr val="1D1D1D"/>
                </a:solidFill>
                <a:effectLst>
                  <a:outerShdw blurRad="38100" dist="38100" dir="2700000" algn="tl">
                    <a:srgbClr val="000000">
                      <a:alpha val="43137"/>
                    </a:srgbClr>
                  </a:outerShdw>
                </a:effectLst>
                <a:latin typeface="Helvetica Bold"/>
              </a:rPr>
              <a:t> </a:t>
            </a:r>
            <a:r>
              <a:rPr lang="es-MX" b="1" i="0" dirty="0" smtClean="0">
                <a:solidFill>
                  <a:srgbClr val="1D1D1D"/>
                </a:solidFill>
                <a:effectLst>
                  <a:outerShdw blurRad="38100" dist="38100" dir="2700000" algn="tl">
                    <a:srgbClr val="000000">
                      <a:alpha val="43137"/>
                    </a:srgbClr>
                  </a:outerShdw>
                </a:effectLst>
                <a:latin typeface="Helvetica Bold"/>
              </a:rPr>
              <a:t>Cumplimiento de las normas de uso</a:t>
            </a:r>
            <a:endParaRPr lang="es-MX" b="0" i="0" dirty="0" smtClean="0">
              <a:solidFill>
                <a:srgbClr val="1D1D1D"/>
              </a:solidFill>
              <a:effectLst>
                <a:outerShdw blurRad="38100" dist="38100" dir="2700000" algn="tl">
                  <a:srgbClr val="000000">
                    <a:alpha val="43137"/>
                  </a:srgbClr>
                </a:outerShdw>
              </a:effectLst>
              <a:latin typeface="Helvetica Bold"/>
            </a:endParaRPr>
          </a:p>
          <a:p>
            <a:pPr algn="just">
              <a:buFont typeface="Arial" panose="020B0604020202020204" pitchFamily="34" charset="0"/>
              <a:buChar char="•"/>
            </a:pPr>
            <a:r>
              <a:rPr lang="es-MX" b="0" i="0" u="sng" dirty="0" smtClean="0">
                <a:solidFill>
                  <a:srgbClr val="555555"/>
                </a:solidFill>
                <a:effectLst>
                  <a:outerShdw blurRad="38100" dist="38100" dir="2700000" algn="tl">
                    <a:srgbClr val="000000">
                      <a:alpha val="43137"/>
                    </a:srgbClr>
                  </a:outerShdw>
                </a:effectLst>
                <a:latin typeface="Helvetica Regular"/>
              </a:rPr>
              <a:t>Normas de </a:t>
            </a:r>
            <a:r>
              <a:rPr lang="es-MX" b="0" i="0" u="sng" dirty="0" err="1" smtClean="0">
                <a:solidFill>
                  <a:srgbClr val="555555"/>
                </a:solidFill>
                <a:effectLst>
                  <a:outerShdw blurRad="38100" dist="38100" dir="2700000" algn="tl">
                    <a:srgbClr val="000000">
                      <a:alpha val="43137"/>
                    </a:srgbClr>
                  </a:outerShdw>
                </a:effectLst>
                <a:latin typeface="Helvetica Regular"/>
              </a:rPr>
              <a:t>uso:</a:t>
            </a:r>
            <a:r>
              <a:rPr lang="es-MX" b="0" i="0" dirty="0" err="1" smtClean="0">
                <a:solidFill>
                  <a:srgbClr val="555555"/>
                </a:solidFill>
                <a:effectLst>
                  <a:outerShdw blurRad="38100" dist="38100" dir="2700000" algn="tl">
                    <a:srgbClr val="000000">
                      <a:alpha val="43137"/>
                    </a:srgbClr>
                  </a:outerShdw>
                </a:effectLst>
                <a:latin typeface="Helvetica Regular"/>
              </a:rPr>
              <a:t>Incumplir</a:t>
            </a:r>
            <a:r>
              <a:rPr lang="es-MX" b="0" i="0" dirty="0" smtClean="0">
                <a:solidFill>
                  <a:srgbClr val="555555"/>
                </a:solidFill>
                <a:effectLst>
                  <a:outerShdw blurRad="38100" dist="38100" dir="2700000" algn="tl">
                    <a:srgbClr val="000000">
                      <a:alpha val="43137"/>
                    </a:srgbClr>
                  </a:outerShdw>
                </a:effectLst>
                <a:latin typeface="Helvetica Regular"/>
              </a:rPr>
              <a:t> las normas de uso de las social media publicando contenidos indebidos puede traer como consecuencia el cierre del perfil.</a:t>
            </a:r>
          </a:p>
          <a:p>
            <a:pPr algn="just">
              <a:buFont typeface="Arial" panose="020B0604020202020204" pitchFamily="34" charset="0"/>
              <a:buChar char="•"/>
            </a:pPr>
            <a:r>
              <a:rPr lang="es-MX" b="0" i="0" u="sng" dirty="0" smtClean="0">
                <a:solidFill>
                  <a:srgbClr val="555555"/>
                </a:solidFill>
                <a:effectLst>
                  <a:outerShdw blurRad="38100" dist="38100" dir="2700000" algn="tl">
                    <a:srgbClr val="000000">
                      <a:alpha val="43137"/>
                    </a:srgbClr>
                  </a:outerShdw>
                </a:effectLst>
                <a:latin typeface="Helvetica Regular"/>
              </a:rPr>
              <a:t>Daño de la </a:t>
            </a:r>
            <a:r>
              <a:rPr lang="es-MX" b="0" i="0" u="sng" dirty="0" err="1" smtClean="0">
                <a:solidFill>
                  <a:srgbClr val="555555"/>
                </a:solidFill>
                <a:effectLst>
                  <a:outerShdw blurRad="38100" dist="38100" dir="2700000" algn="tl">
                    <a:srgbClr val="000000">
                      <a:alpha val="43137"/>
                    </a:srgbClr>
                  </a:outerShdw>
                </a:effectLst>
                <a:latin typeface="Helvetica Regular"/>
              </a:rPr>
              <a:t>marca:</a:t>
            </a:r>
            <a:r>
              <a:rPr lang="es-MX" b="0" i="0" dirty="0" err="1" smtClean="0">
                <a:solidFill>
                  <a:srgbClr val="555555"/>
                </a:solidFill>
                <a:effectLst>
                  <a:outerShdw blurRad="38100" dist="38100" dir="2700000" algn="tl">
                    <a:srgbClr val="000000">
                      <a:alpha val="43137"/>
                    </a:srgbClr>
                  </a:outerShdw>
                </a:effectLst>
                <a:latin typeface="Helvetica Regular"/>
              </a:rPr>
              <a:t>Un</a:t>
            </a:r>
            <a:r>
              <a:rPr lang="es-MX" b="0" i="0" dirty="0" smtClean="0">
                <a:solidFill>
                  <a:srgbClr val="555555"/>
                </a:solidFill>
                <a:effectLst>
                  <a:outerShdw blurRad="38100" dist="38100" dir="2700000" algn="tl">
                    <a:srgbClr val="000000">
                      <a:alpha val="43137"/>
                    </a:srgbClr>
                  </a:outerShdw>
                </a:effectLst>
                <a:latin typeface="Helvetica Regular"/>
              </a:rPr>
              <a:t> incumplimiento de las normas de uso, además de una pérdida de seguidores también podría suponer un daño en tu imagen de marca.</a:t>
            </a:r>
          </a:p>
          <a:p>
            <a:pPr algn="just"/>
            <a:r>
              <a:rPr lang="es-MX" b="1" i="0" dirty="0" smtClean="0">
                <a:solidFill>
                  <a:srgbClr val="1D1D1D"/>
                </a:solidFill>
                <a:effectLst>
                  <a:outerShdw blurRad="38100" dist="38100" dir="2700000" algn="tl">
                    <a:srgbClr val="000000">
                      <a:alpha val="43137"/>
                    </a:srgbClr>
                  </a:outerShdw>
                </a:effectLst>
                <a:latin typeface="Helvetica Bold"/>
              </a:rPr>
              <a:t>4.</a:t>
            </a:r>
            <a:r>
              <a:rPr lang="es-MX" b="0" i="0" dirty="0" smtClean="0">
                <a:solidFill>
                  <a:srgbClr val="1D1D1D"/>
                </a:solidFill>
                <a:effectLst>
                  <a:outerShdw blurRad="38100" dist="38100" dir="2700000" algn="tl">
                    <a:srgbClr val="000000">
                      <a:alpha val="43137"/>
                    </a:srgbClr>
                  </a:outerShdw>
                </a:effectLst>
                <a:latin typeface="Helvetica Bold"/>
              </a:rPr>
              <a:t> </a:t>
            </a:r>
            <a:r>
              <a:rPr lang="es-MX" b="1" i="0" dirty="0" smtClean="0">
                <a:solidFill>
                  <a:srgbClr val="1D1D1D"/>
                </a:solidFill>
                <a:effectLst>
                  <a:outerShdw blurRad="38100" dist="38100" dir="2700000" algn="tl">
                    <a:srgbClr val="000000">
                      <a:alpha val="43137"/>
                    </a:srgbClr>
                  </a:outerShdw>
                </a:effectLst>
                <a:latin typeface="Helvetica Bold"/>
              </a:rPr>
              <a:t>Suplantaciones de identidad</a:t>
            </a:r>
            <a:endParaRPr lang="es-MX" b="0" i="0" dirty="0" smtClean="0">
              <a:solidFill>
                <a:srgbClr val="1D1D1D"/>
              </a:solidFill>
              <a:effectLst>
                <a:outerShdw blurRad="38100" dist="38100" dir="2700000" algn="tl">
                  <a:srgbClr val="000000">
                    <a:alpha val="43137"/>
                  </a:srgbClr>
                </a:outerShdw>
              </a:effectLst>
              <a:latin typeface="Helvetica Bold"/>
            </a:endParaRPr>
          </a:p>
          <a:p>
            <a:pPr algn="just">
              <a:buFont typeface="Arial" panose="020B0604020202020204" pitchFamily="34" charset="0"/>
              <a:buChar char="•"/>
            </a:pPr>
            <a:r>
              <a:rPr lang="es-MX" b="0" i="0" u="sng" dirty="0" err="1" smtClean="0">
                <a:solidFill>
                  <a:srgbClr val="555555"/>
                </a:solidFill>
                <a:effectLst>
                  <a:outerShdw blurRad="38100" dist="38100" dir="2700000" algn="tl">
                    <a:srgbClr val="000000">
                      <a:alpha val="43137"/>
                    </a:srgbClr>
                  </a:outerShdw>
                </a:effectLst>
                <a:latin typeface="Helvetica Regular"/>
              </a:rPr>
              <a:t>Suplantaciones:</a:t>
            </a:r>
            <a:r>
              <a:rPr lang="es-MX" b="0" i="0" dirty="0" err="1" smtClean="0">
                <a:solidFill>
                  <a:srgbClr val="555555"/>
                </a:solidFill>
                <a:effectLst>
                  <a:outerShdw blurRad="38100" dist="38100" dir="2700000" algn="tl">
                    <a:srgbClr val="000000">
                      <a:alpha val="43137"/>
                    </a:srgbClr>
                  </a:outerShdw>
                </a:effectLst>
                <a:latin typeface="Helvetica Regular"/>
              </a:rPr>
              <a:t>Las</a:t>
            </a:r>
            <a:r>
              <a:rPr lang="es-MX" b="0" i="0" dirty="0" smtClean="0">
                <a:solidFill>
                  <a:srgbClr val="555555"/>
                </a:solidFill>
                <a:effectLst>
                  <a:outerShdw blurRad="38100" dist="38100" dir="2700000" algn="tl">
                    <a:srgbClr val="000000">
                      <a:alpha val="43137"/>
                    </a:srgbClr>
                  </a:outerShdw>
                </a:effectLst>
                <a:latin typeface="Helvetica Regular"/>
              </a:rPr>
              <a:t> suplantaciones de identidad las suelen sufrir personajes conocidos o empresas y pueden ser muy perjudiciales.</a:t>
            </a:r>
            <a:endParaRPr lang="es-MX" b="0" i="0" dirty="0">
              <a:solidFill>
                <a:srgbClr val="555555"/>
              </a:solidFill>
              <a:effectLst>
                <a:outerShdw blurRad="38100" dist="38100" dir="2700000" algn="tl">
                  <a:srgbClr val="000000">
                    <a:alpha val="43137"/>
                  </a:srgbClr>
                </a:outerShdw>
              </a:effectLst>
              <a:latin typeface="Helvetica Regular"/>
            </a:endParaRPr>
          </a:p>
        </p:txBody>
      </p:sp>
      <p:sp>
        <p:nvSpPr>
          <p:cNvPr id="6" name="Rectángulo 5"/>
          <p:cNvSpPr/>
          <p:nvPr/>
        </p:nvSpPr>
        <p:spPr>
          <a:xfrm>
            <a:off x="7918082" y="1998060"/>
            <a:ext cx="3778785" cy="3970318"/>
          </a:xfrm>
          <a:prstGeom prst="rect">
            <a:avLst/>
          </a:prstGeom>
        </p:spPr>
        <p:txBody>
          <a:bodyPr wrap="square">
            <a:spAutoFit/>
          </a:bodyPr>
          <a:lstStyle/>
          <a:p>
            <a:pPr algn="just"/>
            <a:r>
              <a:rPr lang="es-MX" b="1" i="0" dirty="0" smtClean="0">
                <a:solidFill>
                  <a:srgbClr val="1D1D1D"/>
                </a:solidFill>
                <a:effectLst>
                  <a:outerShdw blurRad="38100" dist="38100" dir="2700000" algn="tl">
                    <a:srgbClr val="000000">
                      <a:alpha val="43137"/>
                    </a:srgbClr>
                  </a:outerShdw>
                </a:effectLst>
                <a:latin typeface="Helvetica Bold"/>
              </a:rPr>
              <a:t>6.</a:t>
            </a:r>
            <a:r>
              <a:rPr lang="es-MX" b="0" i="0" dirty="0" smtClean="0">
                <a:solidFill>
                  <a:srgbClr val="1D1D1D"/>
                </a:solidFill>
                <a:effectLst>
                  <a:outerShdw blurRad="38100" dist="38100" dir="2700000" algn="tl">
                    <a:srgbClr val="000000">
                      <a:alpha val="43137"/>
                    </a:srgbClr>
                  </a:outerShdw>
                </a:effectLst>
                <a:latin typeface="Helvetica Bold"/>
              </a:rPr>
              <a:t> </a:t>
            </a:r>
            <a:r>
              <a:rPr lang="es-MX" b="1" i="0" dirty="0" smtClean="0">
                <a:solidFill>
                  <a:srgbClr val="1D1D1D"/>
                </a:solidFill>
                <a:effectLst>
                  <a:outerShdw blurRad="38100" dist="38100" dir="2700000" algn="tl">
                    <a:srgbClr val="000000">
                      <a:alpha val="43137"/>
                    </a:srgbClr>
                  </a:outerShdw>
                </a:effectLst>
                <a:latin typeface="Helvetica Bold"/>
              </a:rPr>
              <a:t>Adicción a las redes sociales</a:t>
            </a:r>
            <a:endParaRPr lang="es-MX" b="0" i="0" dirty="0" smtClean="0">
              <a:solidFill>
                <a:srgbClr val="1D1D1D"/>
              </a:solidFill>
              <a:effectLst>
                <a:outerShdw blurRad="38100" dist="38100" dir="2700000" algn="tl">
                  <a:srgbClr val="000000">
                    <a:alpha val="43137"/>
                  </a:srgbClr>
                </a:outerShdw>
              </a:effectLst>
              <a:latin typeface="Helvetica Bold"/>
            </a:endParaRPr>
          </a:p>
          <a:p>
            <a:pPr algn="just">
              <a:buFont typeface="Arial" panose="020B0604020202020204" pitchFamily="34" charset="0"/>
              <a:buChar char="•"/>
            </a:pPr>
            <a:r>
              <a:rPr lang="es-MX" b="0" i="0" u="sng" dirty="0" smtClean="0">
                <a:solidFill>
                  <a:srgbClr val="555555"/>
                </a:solidFill>
                <a:effectLst>
                  <a:outerShdw blurRad="38100" dist="38100" dir="2700000" algn="tl">
                    <a:srgbClr val="000000">
                      <a:alpha val="43137"/>
                    </a:srgbClr>
                  </a:outerShdw>
                </a:effectLst>
                <a:latin typeface="Helvetica Regular"/>
              </a:rPr>
              <a:t>Pérdida de tiempo y </a:t>
            </a:r>
            <a:r>
              <a:rPr lang="es-MX" b="0" i="0" u="sng" dirty="0" err="1" smtClean="0">
                <a:solidFill>
                  <a:srgbClr val="555555"/>
                </a:solidFill>
                <a:effectLst>
                  <a:outerShdw blurRad="38100" dist="38100" dir="2700000" algn="tl">
                    <a:srgbClr val="000000">
                      <a:alpha val="43137"/>
                    </a:srgbClr>
                  </a:outerShdw>
                </a:effectLst>
                <a:latin typeface="Helvetica Regular"/>
              </a:rPr>
              <a:t>adicción:</a:t>
            </a:r>
            <a:r>
              <a:rPr lang="es-MX" b="0" i="0" dirty="0" err="1" smtClean="0">
                <a:solidFill>
                  <a:srgbClr val="555555"/>
                </a:solidFill>
                <a:effectLst>
                  <a:outerShdw blurRad="38100" dist="38100" dir="2700000" algn="tl">
                    <a:srgbClr val="000000">
                      <a:alpha val="43137"/>
                    </a:srgbClr>
                  </a:outerShdw>
                </a:effectLst>
                <a:latin typeface="Helvetica Regular"/>
              </a:rPr>
              <a:t>dejar</a:t>
            </a:r>
            <a:r>
              <a:rPr lang="es-MX" b="0" i="0" dirty="0" smtClean="0">
                <a:solidFill>
                  <a:srgbClr val="555555"/>
                </a:solidFill>
                <a:effectLst>
                  <a:outerShdw blurRad="38100" dist="38100" dir="2700000" algn="tl">
                    <a:srgbClr val="000000">
                      <a:alpha val="43137"/>
                    </a:srgbClr>
                  </a:outerShdw>
                </a:effectLst>
                <a:latin typeface="Helvetica Regular"/>
              </a:rPr>
              <a:t> de lado las obligaciones o perder mucho tiempo en las redes sociales puede ser un problema grave, sobre todo para jóvenes que viven pendientes de la imagen que reflejen en las redes sociales.</a:t>
            </a:r>
          </a:p>
          <a:p>
            <a:pPr algn="just">
              <a:buFont typeface="Arial" panose="020B0604020202020204" pitchFamily="34" charset="0"/>
              <a:buChar char="•"/>
            </a:pPr>
            <a:r>
              <a:rPr lang="es-MX" b="0" i="0" u="sng" dirty="0" err="1" smtClean="0">
                <a:solidFill>
                  <a:srgbClr val="555555"/>
                </a:solidFill>
                <a:effectLst>
                  <a:outerShdw blurRad="38100" dist="38100" dir="2700000" algn="tl">
                    <a:srgbClr val="000000">
                      <a:alpha val="43137"/>
                    </a:srgbClr>
                  </a:outerShdw>
                </a:effectLst>
                <a:latin typeface="Helvetica Regular"/>
              </a:rPr>
              <a:t>Adolescentes:</a:t>
            </a:r>
            <a:r>
              <a:rPr lang="es-MX" b="0" i="0" dirty="0" err="1" smtClean="0">
                <a:solidFill>
                  <a:srgbClr val="555555"/>
                </a:solidFill>
                <a:effectLst>
                  <a:outerShdw blurRad="38100" dist="38100" dir="2700000" algn="tl">
                    <a:srgbClr val="000000">
                      <a:alpha val="43137"/>
                    </a:srgbClr>
                  </a:outerShdw>
                </a:effectLst>
                <a:latin typeface="Helvetica Regular"/>
              </a:rPr>
              <a:t>Estas</a:t>
            </a:r>
            <a:r>
              <a:rPr lang="es-MX" b="0" i="0" dirty="0" smtClean="0">
                <a:solidFill>
                  <a:srgbClr val="555555"/>
                </a:solidFill>
                <a:effectLst>
                  <a:outerShdw blurRad="38100" dist="38100" dir="2700000" algn="tl">
                    <a:srgbClr val="000000">
                      <a:alpha val="43137"/>
                    </a:srgbClr>
                  </a:outerShdw>
                </a:effectLst>
                <a:latin typeface="Helvetica Regular"/>
              </a:rPr>
              <a:t> situaciones suelen ser más frecuentes en adolescentes. La mejor manera de solucionarlo es controlando sus hábitos y los contenidos que comparten en redes sociales.</a:t>
            </a:r>
            <a:endParaRPr lang="es-MX" b="0" i="0" dirty="0">
              <a:solidFill>
                <a:srgbClr val="555555"/>
              </a:solidFill>
              <a:effectLst>
                <a:outerShdw blurRad="38100" dist="38100" dir="2700000" algn="tl">
                  <a:srgbClr val="000000">
                    <a:alpha val="43137"/>
                  </a:srgbClr>
                </a:outerShdw>
              </a:effectLst>
              <a:latin typeface="Helvetica Regular"/>
            </a:endParaRPr>
          </a:p>
        </p:txBody>
      </p:sp>
      <p:sp>
        <p:nvSpPr>
          <p:cNvPr id="7" name="Marcador de pie de página 6"/>
          <p:cNvSpPr>
            <a:spLocks noGrp="1"/>
          </p:cNvSpPr>
          <p:nvPr>
            <p:ph type="ftr" sz="quarter" idx="11"/>
          </p:nvPr>
        </p:nvSpPr>
        <p:spPr/>
        <p:txBody>
          <a:bodyPr/>
          <a:lstStyle/>
          <a:p>
            <a:endParaRPr lang="es-MX"/>
          </a:p>
        </p:txBody>
      </p:sp>
    </p:spTree>
    <p:extLst>
      <p:ext uri="{BB962C8B-B14F-4D97-AF65-F5344CB8AC3E}">
        <p14:creationId xmlns:p14="http://schemas.microsoft.com/office/powerpoint/2010/main" val="124682008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3000">
        <p15:prstTrans prst="origami"/>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sz="quarter" idx="13"/>
            <p:extLst>
              <p:ext uri="{D42A27DB-BD31-4B8C-83A1-F6EECF244321}">
                <p14:modId xmlns:p14="http://schemas.microsoft.com/office/powerpoint/2010/main" val="1589297475"/>
              </p:ext>
            </p:extLst>
          </p:nvPr>
        </p:nvGraphicFramePr>
        <p:xfrm>
          <a:off x="110169" y="1465244"/>
          <a:ext cx="10363200" cy="43149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Marcador de pie de página 4"/>
          <p:cNvSpPr>
            <a:spLocks noGrp="1"/>
          </p:cNvSpPr>
          <p:nvPr>
            <p:ph type="ftr" sz="quarter" idx="11"/>
          </p:nvPr>
        </p:nvSpPr>
        <p:spPr/>
        <p:txBody>
          <a:bodyPr/>
          <a:lstStyle/>
          <a:p>
            <a:endParaRPr lang="es-MX"/>
          </a:p>
        </p:txBody>
      </p:sp>
    </p:spTree>
    <p:extLst>
      <p:ext uri="{BB962C8B-B14F-4D97-AF65-F5344CB8AC3E}">
        <p14:creationId xmlns:p14="http://schemas.microsoft.com/office/powerpoint/2010/main" val="309812277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4000">
        <p15:prstTrans prst="crush"/>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Prevención de las redes sociales</a:t>
            </a:r>
            <a:endParaRPr lang="es-MX" dirty="0"/>
          </a:p>
        </p:txBody>
      </p:sp>
      <p:graphicFrame>
        <p:nvGraphicFramePr>
          <p:cNvPr id="4" name="Tabla 3"/>
          <p:cNvGraphicFramePr>
            <a:graphicFrameLocks noGrp="1"/>
          </p:cNvGraphicFramePr>
          <p:nvPr>
            <p:extLst>
              <p:ext uri="{D42A27DB-BD31-4B8C-83A1-F6EECF244321}">
                <p14:modId xmlns:p14="http://schemas.microsoft.com/office/powerpoint/2010/main" val="2188405600"/>
              </p:ext>
            </p:extLst>
          </p:nvPr>
        </p:nvGraphicFramePr>
        <p:xfrm>
          <a:off x="473725" y="2024901"/>
          <a:ext cx="11490593" cy="420844"/>
        </p:xfrm>
        <a:graphic>
          <a:graphicData uri="http://schemas.openxmlformats.org/drawingml/2006/table">
            <a:tbl>
              <a:tblPr/>
              <a:tblGrid>
                <a:gridCol w="11490593"/>
              </a:tblGrid>
              <a:tr h="420844">
                <a:tc>
                  <a:txBody>
                    <a:bodyPr/>
                    <a:lstStyle/>
                    <a:p>
                      <a:endParaRPr lang="es-MX"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bl>
          </a:graphicData>
        </a:graphic>
      </p:graphicFrame>
      <p:graphicFrame>
        <p:nvGraphicFramePr>
          <p:cNvPr id="7" name="Tabla 6"/>
          <p:cNvGraphicFramePr>
            <a:graphicFrameLocks noGrp="1"/>
          </p:cNvGraphicFramePr>
          <p:nvPr>
            <p:extLst>
              <p:ext uri="{D42A27DB-BD31-4B8C-83A1-F6EECF244321}">
                <p14:modId xmlns:p14="http://schemas.microsoft.com/office/powerpoint/2010/main" val="665000076"/>
              </p:ext>
            </p:extLst>
          </p:nvPr>
        </p:nvGraphicFramePr>
        <p:xfrm>
          <a:off x="5420299" y="2445745"/>
          <a:ext cx="208280" cy="4483865"/>
        </p:xfrm>
        <a:graphic>
          <a:graphicData uri="http://schemas.openxmlformats.org/drawingml/2006/table">
            <a:tbl>
              <a:tblPr/>
              <a:tblGrid>
                <a:gridCol w="208280"/>
              </a:tblGrid>
              <a:tr h="4483865">
                <a:tc>
                  <a:txBody>
                    <a:bodyPr/>
                    <a:lstStyle/>
                    <a:p>
                      <a:endParaRPr lang="es-MX"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bl>
          </a:graphicData>
        </a:graphic>
      </p:graphicFrame>
      <p:sp>
        <p:nvSpPr>
          <p:cNvPr id="8" name="Rectángulo 7"/>
          <p:cNvSpPr/>
          <p:nvPr/>
        </p:nvSpPr>
        <p:spPr>
          <a:xfrm>
            <a:off x="778526" y="2651800"/>
            <a:ext cx="4179064" cy="3046988"/>
          </a:xfrm>
          <a:prstGeom prst="rect">
            <a:avLst/>
          </a:prstGeom>
        </p:spPr>
        <p:txBody>
          <a:bodyPr wrap="square">
            <a:spAutoFit/>
          </a:bodyPr>
          <a:lstStyle/>
          <a:p>
            <a:r>
              <a:rPr lang="es-MX" sz="1200" b="0" i="0" dirty="0" smtClean="0">
                <a:effectLst/>
                <a:latin typeface="trebuchet ms" panose="020B0603020202020204" pitchFamily="34" charset="0"/>
              </a:rPr>
              <a:t> Ordenar los contactos en grupos distintos. Separarlos por conocidos, familia, amigos, escuela, etc. Y así, cuando las listas estén armadas, el usuario puede decidir quién puede ver qué cosas.</a:t>
            </a:r>
            <a:r>
              <a:rPr lang="es-MX" sz="1200" dirty="0" smtClean="0"/>
              <a:t/>
            </a:r>
            <a:br>
              <a:rPr lang="es-MX" sz="1200" dirty="0" smtClean="0"/>
            </a:br>
            <a:r>
              <a:rPr lang="es-MX" sz="1200" dirty="0" smtClean="0"/>
              <a:t/>
            </a:r>
            <a:br>
              <a:rPr lang="es-MX" sz="1200" dirty="0" smtClean="0"/>
            </a:br>
            <a:r>
              <a:rPr lang="es-MX" sz="1200" b="0" i="0" dirty="0" smtClean="0">
                <a:effectLst/>
                <a:latin typeface="trebuchet ms" panose="020B0603020202020204" pitchFamily="34" charset="0"/>
              </a:rPr>
              <a:t>2. Decidir que se permite ver. Configurar la lista de manera de determinar quién podrá ver la información que se sube a la red social. Hay datos que solo podrán ver los familiares, otros los amigos y los menos privados, los que no comprometen, los conocidos.</a:t>
            </a:r>
            <a:r>
              <a:rPr lang="es-MX" sz="1200" dirty="0" smtClean="0"/>
              <a:t/>
            </a:r>
            <a:br>
              <a:rPr lang="es-MX" sz="1200" dirty="0" smtClean="0"/>
            </a:br>
            <a:r>
              <a:rPr lang="es-MX" sz="1200" dirty="0" smtClean="0"/>
              <a:t/>
            </a:r>
            <a:br>
              <a:rPr lang="es-MX" sz="1200" dirty="0" smtClean="0"/>
            </a:br>
            <a:r>
              <a:rPr lang="es-MX" sz="1200" b="0" i="0" dirty="0" smtClean="0">
                <a:effectLst/>
                <a:latin typeface="trebuchet ms" panose="020B0603020202020204" pitchFamily="34" charset="0"/>
              </a:rPr>
              <a:t>3. Dirección y Teléfono. Lo ideal, dicen los especialistas, es no subir a una red social la dirección ni el número de teléfono. Para aquellos que aun así, prefieren hacerlo, lo mejor es que seleccionen cuidadosamente quiénes podrán ver estos datos</a:t>
            </a:r>
            <a:r>
              <a:rPr lang="es-MX" sz="1000" b="0" i="0" dirty="0" smtClean="0">
                <a:effectLst/>
                <a:latin typeface="trebuchet ms" panose="020B0603020202020204" pitchFamily="34" charset="0"/>
              </a:rPr>
              <a:t>.</a:t>
            </a:r>
            <a:endParaRPr lang="es-MX" sz="1000" dirty="0"/>
          </a:p>
        </p:txBody>
      </p:sp>
      <p:sp>
        <p:nvSpPr>
          <p:cNvPr id="10" name="Rectángulo 9"/>
          <p:cNvSpPr/>
          <p:nvPr/>
        </p:nvSpPr>
        <p:spPr>
          <a:xfrm>
            <a:off x="6146891" y="2445745"/>
            <a:ext cx="5299114" cy="2893100"/>
          </a:xfrm>
          <a:prstGeom prst="rect">
            <a:avLst/>
          </a:prstGeom>
        </p:spPr>
        <p:txBody>
          <a:bodyPr wrap="square">
            <a:spAutoFit/>
          </a:bodyPr>
          <a:lstStyle/>
          <a:p>
            <a:r>
              <a:rPr lang="es-MX" sz="1400" b="0" i="0" dirty="0" smtClean="0">
                <a:latin typeface="trebuchet ms, sans-serif"/>
              </a:rPr>
              <a:t>No estar siempre disponible. No es necesario –y a veces no es conveniente- estar siempre disponible en una red social. El usuario puede configurar su página para que solo los amigos, o solo los familiares puedan encontrarlo. Y de esta manera evitar a los menos conocidos.</a:t>
            </a:r>
            <a:br>
              <a:rPr lang="es-MX" sz="1400" b="0" i="0" dirty="0" smtClean="0">
                <a:latin typeface="trebuchet ms, sans-serif"/>
              </a:rPr>
            </a:br>
            <a:r>
              <a:rPr lang="es-MX" sz="1400" b="0" i="0" dirty="0" smtClean="0">
                <a:latin typeface="trebuchet ms, sans-serif"/>
              </a:rPr>
              <a:t/>
            </a:r>
            <a:br>
              <a:rPr lang="es-MX" sz="1400" b="0" i="0" dirty="0" smtClean="0">
                <a:latin typeface="trebuchet ms, sans-serif"/>
              </a:rPr>
            </a:br>
            <a:r>
              <a:rPr lang="es-MX" sz="1400" b="0" i="0" dirty="0" smtClean="0">
                <a:latin typeface="trebuchet ms, sans-serif"/>
              </a:rPr>
              <a:t>5. Informarse. Leer y utilizar las opciones de privacidad de las redes sociales permitirá crear un ambiente seguro para poder utilizar las redes sociales de manera plena pero sin riesgo.6. No aceptar a todos los que te envíen invitación: si no conoces a las personas no las agregues. </a:t>
            </a:r>
            <a:endParaRPr lang="es-MX" sz="1400" b="0" i="0" dirty="0" smtClean="0">
              <a:latin typeface="Helvetica" panose="020B0604020202020204" pitchFamily="34" charset="0"/>
            </a:endParaRPr>
          </a:p>
          <a:p>
            <a:r>
              <a:rPr lang="es-MX" sz="1400" b="0" i="0" dirty="0" smtClean="0">
                <a:latin typeface="trebuchet ms, sans-serif"/>
              </a:rPr>
              <a:t>7. No publiques el lugar donde te encuentras: ya que esto puede ocasionar asaltos a viviendas o secuestros</a:t>
            </a:r>
            <a:r>
              <a:rPr lang="es-MX" sz="1400" b="0" i="0" dirty="0" smtClean="0">
                <a:solidFill>
                  <a:srgbClr val="CEDBDF"/>
                </a:solidFill>
                <a:latin typeface="trebuchet ms, sans-serif"/>
              </a:rPr>
              <a:t>.</a:t>
            </a:r>
            <a:endParaRPr lang="es-MX" sz="1400" b="0" i="0" dirty="0">
              <a:solidFill>
                <a:srgbClr val="CEDBDF"/>
              </a:solidFill>
              <a:latin typeface="Helvetica" panose="020B0604020202020204" pitchFamily="34" charset="0"/>
            </a:endParaRPr>
          </a:p>
        </p:txBody>
      </p:sp>
      <p:sp>
        <p:nvSpPr>
          <p:cNvPr id="11" name="Marcador de pie de página 10"/>
          <p:cNvSpPr>
            <a:spLocks noGrp="1"/>
          </p:cNvSpPr>
          <p:nvPr>
            <p:ph type="ftr" sz="quarter" idx="11"/>
          </p:nvPr>
        </p:nvSpPr>
        <p:spPr/>
        <p:txBody>
          <a:bodyPr/>
          <a:lstStyle/>
          <a:p>
            <a:endParaRPr lang="es-MX"/>
          </a:p>
        </p:txBody>
      </p:sp>
    </p:spTree>
    <p:extLst>
      <p:ext uri="{BB962C8B-B14F-4D97-AF65-F5344CB8AC3E}">
        <p14:creationId xmlns:p14="http://schemas.microsoft.com/office/powerpoint/2010/main" val="2397611093"/>
      </p:ext>
    </p:extLst>
  </p:cSld>
  <p:clrMapOvr>
    <a:masterClrMapping/>
  </p:clrMapOvr>
  <mc:AlternateContent xmlns:mc="http://schemas.openxmlformats.org/markup-compatibility/2006">
    <mc:Choice xmlns:p14="http://schemas.microsoft.com/office/powerpoint/2010/main" Requires="p14">
      <p:transition spd="slow" p14:dur="125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000"/>
                                        <p:tgtEl>
                                          <p:spTgt spid="10"/>
                                        </p:tgtEl>
                                      </p:cBhvr>
                                    </p:animEffect>
                                    <p:anim calcmode="lin" valueType="num">
                                      <p:cBhvr>
                                        <p:cTn id="13" dur="2000" fill="hold"/>
                                        <p:tgtEl>
                                          <p:spTgt spid="10"/>
                                        </p:tgtEl>
                                        <p:attrNameLst>
                                          <p:attrName>ppt_w</p:attrName>
                                        </p:attrNameLst>
                                      </p:cBhvr>
                                      <p:tavLst>
                                        <p:tav tm="0" fmla="#ppt_w*sin(2.5*pi*$)">
                                          <p:val>
                                            <p:fltVal val="0"/>
                                          </p:val>
                                        </p:tav>
                                        <p:tav tm="100000">
                                          <p:val>
                                            <p:fltVal val="1"/>
                                          </p:val>
                                        </p:tav>
                                      </p:tavLst>
                                    </p:anim>
                                    <p:anim calcmode="lin" valueType="num">
                                      <p:cBhvr>
                                        <p:cTn id="14" dur="20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áfico 13"/>
          <p:cNvGraphicFramePr/>
          <p:nvPr>
            <p:extLst>
              <p:ext uri="{D42A27DB-BD31-4B8C-83A1-F6EECF244321}">
                <p14:modId xmlns:p14="http://schemas.microsoft.com/office/powerpoint/2010/main" val="3463066651"/>
              </p:ext>
            </p:extLst>
          </p:nvPr>
        </p:nvGraphicFramePr>
        <p:xfrm>
          <a:off x="2032000" y="719666"/>
          <a:ext cx="8128000" cy="5418667"/>
        </p:xfrm>
        <a:graphic>
          <a:graphicData uri="http://schemas.openxmlformats.org/drawingml/2006/chart">
            <c:chart xmlns:c="http://schemas.openxmlformats.org/drawingml/2006/chart" xmlns:r="http://schemas.openxmlformats.org/officeDocument/2006/relationships" r:id="rId2"/>
          </a:graphicData>
        </a:graphic>
      </p:graphicFrame>
      <p:sp>
        <p:nvSpPr>
          <p:cNvPr id="15" name="Marcador de pie de página 14"/>
          <p:cNvSpPr>
            <a:spLocks noGrp="1"/>
          </p:cNvSpPr>
          <p:nvPr>
            <p:ph type="ftr" sz="quarter" idx="11"/>
          </p:nvPr>
        </p:nvSpPr>
        <p:spPr/>
        <p:txBody>
          <a:bodyPr/>
          <a:lstStyle/>
          <a:p>
            <a:endParaRPr lang="es-MX"/>
          </a:p>
        </p:txBody>
      </p:sp>
    </p:spTree>
    <p:extLst>
      <p:ext uri="{BB962C8B-B14F-4D97-AF65-F5344CB8AC3E}">
        <p14:creationId xmlns:p14="http://schemas.microsoft.com/office/powerpoint/2010/main" val="2653368135"/>
      </p:ext>
    </p:extLst>
  </p:cSld>
  <p:clrMapOvr>
    <a:masterClrMapping/>
  </p:clrMapOvr>
  <mc:AlternateContent xmlns:mc="http://schemas.openxmlformats.org/markup-compatibility/2006">
    <mc:Choice xmlns:p14="http://schemas.microsoft.com/office/powerpoint/2010/main" Requires="p14">
      <p:transition spd="slow" p14:dur="3400" advClick="0" advTm="3000">
        <p14:reveal/>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anim calcmode="lin" valueType="num">
                                      <p:cBhvr>
                                        <p:cTn id="8" dur="2000" fill="hold"/>
                                        <p:tgtEl>
                                          <p:spTgt spid="14"/>
                                        </p:tgtEl>
                                        <p:attrNameLst>
                                          <p:attrName>ppt_w</p:attrName>
                                        </p:attrNameLst>
                                      </p:cBhvr>
                                      <p:tavLst>
                                        <p:tav tm="0" fmla="#ppt_w*sin(2.5*pi*$)">
                                          <p:val>
                                            <p:fltVal val="0"/>
                                          </p:val>
                                        </p:tav>
                                        <p:tav tm="100000">
                                          <p:val>
                                            <p:fltVal val="1"/>
                                          </p:val>
                                        </p:tav>
                                      </p:tavLst>
                                    </p:anim>
                                    <p:anim calcmode="lin" valueType="num">
                                      <p:cBhvr>
                                        <p:cTn id="9" dur="2000" fill="hold"/>
                                        <p:tgtEl>
                                          <p:spTgt spid="1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3078" name="Picture 6" descr="Resultado de imagen para la manita del punter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71615" y="5467521"/>
            <a:ext cx="935064" cy="1208701"/>
          </a:xfrm>
          <a:prstGeom prst="rect">
            <a:avLst/>
          </a:prstGeom>
          <a:noFill/>
          <a:extLst>
            <a:ext uri="{909E8E84-426E-40DD-AFC4-6F175D3DCCD1}">
              <a14:hiddenFill xmlns:a14="http://schemas.microsoft.com/office/drawing/2010/main">
                <a:solidFill>
                  <a:srgbClr val="FFFFFF"/>
                </a:solidFill>
              </a14:hiddenFill>
            </a:ext>
          </a:extLst>
        </p:spPr>
      </p:pic>
      <p:sp>
        <p:nvSpPr>
          <p:cNvPr id="6" name="Marcador de pie de página 5"/>
          <p:cNvSpPr>
            <a:spLocks noGrp="1"/>
          </p:cNvSpPr>
          <p:nvPr>
            <p:ph type="ftr" sz="quarter" idx="11"/>
          </p:nvPr>
        </p:nvSpPr>
        <p:spPr/>
        <p:txBody>
          <a:bodyPr/>
          <a:lstStyle/>
          <a:p>
            <a:endParaRPr lang="es-MX"/>
          </a:p>
        </p:txBody>
      </p:sp>
    </p:spTree>
    <p:extLst>
      <p:ext uri="{BB962C8B-B14F-4D97-AF65-F5344CB8AC3E}">
        <p14:creationId xmlns:p14="http://schemas.microsoft.com/office/powerpoint/2010/main" val="329976091"/>
      </p:ext>
    </p:extLst>
  </p:cSld>
  <p:clrMapOvr>
    <a:masterClrMapping/>
  </p:clrMapOvr>
  <mc:AlternateContent xmlns:mc="http://schemas.openxmlformats.org/markup-compatibility/2006">
    <mc:Choice xmlns:p14="http://schemas.microsoft.com/office/powerpoint/2010/main" Requires="p14">
      <p:transition spd="slow" p14:dur="1200" advTm="2000">
        <p:dissolve/>
      </p:transition>
    </mc:Choice>
    <mc:Fallback>
      <p:transition spd="slow" advTm="2000">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5729 0.02245 L -0.05729 0.02245 C -0.05912 0.01805 -0.06107 0.01388 -0.06276 0.00949 C -0.06354 0.0074 -0.0638 0.00509 -0.06458 0.003 C -0.06537 0.00115 -0.06667 0.00023 -0.06732 -0.00186 C -0.07175 -0.01413 -0.06888 -0.0125 -0.07357 -0.01945 C -0.07643 -0.02338 -0.07734 -0.02315 -0.08086 -0.02593 C -0.08203 -0.02686 -0.0832 -0.02825 -0.08451 -0.02917 C -0.08971 -0.03218 -0.09271 -0.03264 -0.09805 -0.0338 C -0.09922 -0.03496 -0.10039 -0.03635 -0.10169 -0.03704 C -0.10521 -0.03913 -0.10885 -0.04075 -0.1125 -0.0419 C -0.11914 -0.04399 -0.11615 -0.04283 -0.12149 -0.04514 C -0.12904 -0.04468 -0.13659 -0.04445 -0.14414 -0.04352 C -0.14675 -0.04329 -0.14727 -0.04075 -0.14948 -0.03866 C -0.15039 -0.03797 -0.1513 -0.03774 -0.15221 -0.03704 C -0.15313 -0.03612 -0.15391 -0.03473 -0.15495 -0.0338 C -0.15664 -0.03241 -0.16042 -0.03056 -0.16042 -0.03056 C -0.175 -0.03288 -0.17643 -0.02848 -0.18477 -0.03704 C -0.18568 -0.03797 -0.18659 -0.03913 -0.1875 -0.04028 C -0.18815 -0.0419 -0.1888 -0.04329 -0.18932 -0.04514 C -0.1905 -0.05024 -0.19128 -0.05579 -0.19206 -0.06112 C -0.19232 -0.07663 -0.19245 -0.09237 -0.19297 -0.10788 C -0.1931 -0.11181 -0.19401 -0.11713 -0.19649 -0.11899 C -0.19857 -0.12038 -0.20078 -0.12014 -0.20287 -0.12061 C -0.2056 -0.1213 -0.20833 -0.12176 -0.21094 -0.12223 C -0.21706 -0.12107 -0.22305 -0.12084 -0.22904 -0.11899 C -0.23034 -0.11852 -0.23177 -0.1176 -0.23268 -0.11575 C -0.23333 -0.11459 -0.2332 -0.1125 -0.23359 -0.11088 C -0.23412 -0.10926 -0.23464 -0.10741 -0.23542 -0.10625 C -0.2362 -0.10487 -0.23724 -0.10417 -0.23815 -0.10301 C -0.23932 -0.10139 -0.24037 -0.09954 -0.24167 -0.09815 C -0.24258 -0.09723 -0.24362 -0.09723 -0.2444 -0.09653 C -0.24622 -0.09514 -0.24792 -0.09283 -0.24987 -0.09167 C -0.25182 -0.09051 -0.25404 -0.09075 -0.25612 -0.09005 L -0.27149 -0.08519 C -0.27995 -0.08588 -0.28841 -0.08588 -0.29688 -0.08681 C -0.29779 -0.08704 -0.29883 -0.0875 -0.29961 -0.08843 C -0.30039 -0.08959 -0.30078 -0.09167 -0.3013 -0.09329 C -0.30195 -0.09653 -0.303 -0.09954 -0.30313 -0.10301 C -0.30391 -0.11297 -0.303 -0.12338 -0.30404 -0.13357 C -0.3043 -0.13542 -0.30846 -0.14051 -0.30951 -0.14144 C -0.31914 -0.15093 -0.31563 -0.14769 -0.32852 -0.14954 C -0.32969 -0.15 -0.33086 -0.15047 -0.33203 -0.15116 C -0.33294 -0.15163 -0.33385 -0.15278 -0.33477 -0.15278 C -0.33841 -0.15278 -0.34206 -0.15163 -0.3457 -0.15116 C -0.34688 -0.1507 -0.34818 -0.15047 -0.34922 -0.14954 C -0.35117 -0.14769 -0.35469 -0.14306 -0.35469 -0.14306 C -0.35612 -0.13936 -0.35755 -0.13542 -0.35925 -0.13195 C -0.36003 -0.1301 -0.36107 -0.12894 -0.36198 -0.12709 C -0.36328 -0.12408 -0.36432 -0.12061 -0.3655 -0.11737 C -0.36693 -0.11366 -0.36784 -0.11065 -0.37005 -0.10788 C -0.37109 -0.10649 -0.37253 -0.10579 -0.3737 -0.10463 C -0.37552 -0.10255 -0.37721 -0.10024 -0.37904 -0.09815 L -0.38177 -0.09491 C -0.38268 -0.09375 -0.38346 -0.09237 -0.38451 -0.09167 C -0.38633 -0.09075 -0.38802 -0.08936 -0.38997 -0.08843 C -0.39115 -0.08797 -0.39232 -0.0875 -0.39349 -0.08681 C -0.39596 -0.08542 -0.39831 -0.08357 -0.40078 -0.08195 C -0.40352 -0.08033 -0.40599 -0.0801 -0.40885 -0.07894 C -0.4099 -0.07848 -0.41068 -0.07778 -0.41159 -0.07732 C -0.41458 -0.0757 -0.41667 -0.07524 -0.41979 -0.07408 C -0.4207 -0.07292 -0.42149 -0.07153 -0.42253 -0.07084 C -0.42513 -0.06875 -0.42787 -0.0676 -0.4306 -0.06598 C -0.43672 -0.06227 -0.43242 -0.06459 -0.44414 -0.06274 C -0.44505 -0.06227 -0.44596 -0.06181 -0.44688 -0.06112 C -0.44844 -0.06019 -0.44974 -0.05811 -0.45143 -0.05788 C -0.45625 -0.05764 -0.46107 -0.05903 -0.46589 -0.0595 C -0.4668 -0.06204 -0.46849 -0.06598 -0.46849 -0.06922 C -0.46849 -0.07084 -0.4681 -0.07246 -0.46771 -0.07408 C -0.46354 -0.08727 -0.46524 -0.0801 -0.46042 -0.09005 C -0.45977 -0.09167 -0.45951 -0.09375 -0.45859 -0.09491 C -0.45755 -0.09653 -0.45625 -0.097 -0.45495 -0.09815 C -0.45143 -0.10764 -0.45547 -0.09885 -0.44961 -0.10625 C -0.44362 -0.11366 -0.45 -0.10903 -0.44414 -0.1125 C -0.43802 -0.12709 -0.44466 -0.11274 -0.43867 -0.12223 C -0.43685 -0.12524 -0.43542 -0.1294 -0.43333 -0.13195 C -0.42005 -0.14746 -0.43399 -0.13172 -0.42422 -0.14144 C -0.41537 -0.15047 -0.42891 -0.1382 -0.41797 -0.14792 C -0.41641 -0.15209 -0.41432 -0.15602 -0.41341 -0.16065 C -0.41315 -0.16227 -0.41289 -0.16413 -0.4125 -0.16551 C -0.41146 -0.16991 -0.41003 -0.17408 -0.40885 -0.17848 C -0.40781 -0.18288 -0.40495 -0.19399 -0.40443 -0.19931 L -0.4026 -0.2169 C -0.40287 -0.24167 -0.40208 -0.26644 -0.40352 -0.29098 C -0.40365 -0.29422 -0.40612 -0.29607 -0.40716 -0.29885 C -0.40755 -0.30024 -0.40742 -0.30255 -0.40794 -0.30371 C -0.41081 -0.30903 -0.41419 -0.31297 -0.41706 -0.31806 C -0.4181 -0.32014 -0.41875 -0.32269 -0.41979 -0.32454 C -0.42083 -0.32686 -0.42227 -0.32871 -0.42331 -0.33102 C -0.42852 -0.34283 -0.42357 -0.33542 -0.42878 -0.34538 C -0.42878 -0.34538 -0.43737 -0.36065 -0.43867 -0.3632 L -0.44232 -0.36945 C -0.44323 -0.37107 -0.44427 -0.37246 -0.44505 -0.37431 C -0.44688 -0.37871 -0.44792 -0.38426 -0.45052 -0.38727 C -0.45443 -0.3919 -0.45234 -0.38936 -0.45677 -0.39514 C -0.45925 -0.39422 -0.46185 -0.39422 -0.46406 -0.39213 C -0.46458 -0.39144 -0.46797 -0.38241 -0.46849 -0.38079 C -0.46823 -0.375 -0.46849 -0.36875 -0.46771 -0.3632 C -0.46732 -0.36065 -0.46563 -0.35903 -0.46497 -0.35672 C -0.46445 -0.35533 -0.46458 -0.35325 -0.46406 -0.35186 C -0.46276 -0.34792 -0.46094 -0.34445 -0.45951 -0.34075 C -0.4543 -0.32616 -0.46302 -0.34352 -0.45234 -0.3213 C -0.44375 -0.30371 -0.44844 -0.31621 -0.43958 -0.30047 C -0.42826 -0.2801 -0.43984 -0.29144 -0.41888 -0.26366 C -0.40964 -0.25116 -0.42188 -0.26806 -0.41068 -0.2507 C -0.4099 -0.24954 -0.40885 -0.24862 -0.40794 -0.24746 C -0.40013 -0.23635 -0.40456 -0.23959 -0.39896 -0.23635 C -0.39805 -0.23519 -0.39714 -0.23426 -0.39622 -0.23311 C -0.39271 -0.22778 -0.39414 -0.22709 -0.38906 -0.22338 C -0.38763 -0.22246 -0.38607 -0.22246 -0.38451 -0.22176 C -0.38333 -0.2213 -0.38216 -0.22084 -0.38086 -0.22014 C -0.37318 -0.21088 -0.38294 -0.222 -0.37552 -0.21528 C -0.37448 -0.21459 -0.37383 -0.21274 -0.37279 -0.21227 C -0.37044 -0.21065 -0.36797 -0.21019 -0.3655 -0.20903 C -0.36458 -0.20857 -0.36367 -0.20811 -0.36276 -0.20741 C -0.36185 -0.20649 -0.36107 -0.2051 -0.36016 -0.20417 C -0.35612 -0.2007 -0.35534 -0.20093 -0.35104 -0.19931 C -0.34987 -0.19769 -0.34896 -0.19491 -0.3474 -0.19445 C -0.3332 -0.19121 -0.29909 -0.19399 -0.28776 -0.19445 C -0.26966 -0.1919 -0.27461 -0.1919 -0.24805 -0.19445 C -0.24714 -0.19468 -0.24622 -0.19561 -0.24531 -0.19607 C -0.24414 -0.19676 -0.24297 -0.197 -0.24167 -0.19769 C -0.24076 -0.19815 -0.23997 -0.19908 -0.23906 -0.19931 C -0.22969 -0.20232 -0.22031 -0.20463 -0.21094 -0.20741 C -0.20925 -0.20788 -0.20729 -0.20811 -0.2056 -0.20903 C -0.20313 -0.20996 -0.20078 -0.21135 -0.19831 -0.21227 C -0.19596 -0.21297 -0.19349 -0.2132 -0.19115 -0.21366 L -0.18477 -0.21528 C -0.18294 -0.21598 -0.18112 -0.21621 -0.1793 -0.2169 C -0.17747 -0.21783 -0.17396 -0.22014 -0.17396 -0.22014 C -0.17305 -0.2213 -0.17227 -0.22269 -0.17122 -0.22338 C -0.16628 -0.22663 -0.16406 -0.22616 -0.15951 -0.22825 C -0.15599 -0.22987 -0.15521 -0.23149 -0.1513 -0.23473 C -0.15052 -0.23542 -0.14948 -0.23542 -0.1487 -0.23635 C -0.14675 -0.2382 -0.14323 -0.2426 -0.14323 -0.2426 C -0.14297 -0.24422 -0.14193 -0.24607 -0.14232 -0.24746 C -0.14271 -0.24908 -0.14427 -0.24815 -0.14505 -0.24908 C -0.14583 -0.25024 -0.14609 -0.25255 -0.14688 -0.25394 C -0.14961 -0.2588 -0.15 -0.25857 -0.15313 -0.26042 C -0.16276 -0.27315 -0.15169 -0.25695 -0.15859 -0.27153 C -0.15938 -0.27315 -0.16185 -0.27524 -0.16315 -0.27639 L -0.18112 -0.32616 " pathEditMode="relative" ptsTypes="AAAAAAAAAAAAAAAAAAAAAAAAAAAAAAAAAAAAAAAAAAAAAAAAAAAAAAAAAAAAAAAAAAAAAAAAAAAAAAAAAAAAAAAAAAAAAAAAAAAAAAAAAAAAAAAAAAAAAAAAAAAAAAAAAAAAAAAAAAAAAA">
                                      <p:cBhvr>
                                        <p:cTn id="6" dur="2000" fill="hold"/>
                                        <p:tgtEl>
                                          <p:spTgt spid="3078"/>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Gota">
  <a:themeElements>
    <a:clrScheme name="Gota">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Gota">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ota">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Gota</Template>
  <TotalTime>317</TotalTime>
  <Words>153</Words>
  <Application>Microsoft Office PowerPoint</Application>
  <PresentationFormat>Panorámica</PresentationFormat>
  <Paragraphs>49</Paragraphs>
  <Slides>10</Slides>
  <Notes>1</Notes>
  <HiddenSlides>0</HiddenSlides>
  <MMClips>1</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10</vt:i4>
      </vt:variant>
    </vt:vector>
  </HeadingPairs>
  <TitlesOfParts>
    <vt:vector size="19" baseType="lpstr">
      <vt:lpstr>Arial</vt:lpstr>
      <vt:lpstr>Calibri</vt:lpstr>
      <vt:lpstr>Helvetica</vt:lpstr>
      <vt:lpstr>Helvetica Bold</vt:lpstr>
      <vt:lpstr>Helvetica Regular</vt:lpstr>
      <vt:lpstr>trebuchet ms</vt:lpstr>
      <vt:lpstr>trebuchet ms, sans-serif</vt:lpstr>
      <vt:lpstr>Tw Cen MT</vt:lpstr>
      <vt:lpstr>Gota</vt:lpstr>
      <vt:lpstr>Las redes sociales</vt:lpstr>
      <vt:lpstr>¿Que son las redes sociales?</vt:lpstr>
      <vt:lpstr>Para que se utiliza las redes sociales </vt:lpstr>
      <vt:lpstr>Ventajas de las redes sociales</vt:lpstr>
      <vt:lpstr>Presentación de PowerPoint</vt:lpstr>
      <vt:lpstr>Desventajas de las redes sociales</vt:lpstr>
      <vt:lpstr>Presentación de PowerPoint</vt:lpstr>
      <vt:lpstr>Prevención de las redes sociales</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Las redes sociales</dc:title>
  <dc:creator>ALUMNOS</dc:creator>
  <cp:lastModifiedBy>ALUMNOS</cp:lastModifiedBy>
  <cp:revision>11</cp:revision>
  <dcterms:created xsi:type="dcterms:W3CDTF">2018-12-03T14:19:21Z</dcterms:created>
  <dcterms:modified xsi:type="dcterms:W3CDTF">2018-12-03T19:36:24Z</dcterms:modified>
</cp:coreProperties>
</file>